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65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7" r:id="rId27"/>
    <p:sldId id="331" r:id="rId28"/>
    <p:sldId id="330" r:id="rId29"/>
    <p:sldId id="328" r:id="rId30"/>
    <p:sldId id="329" r:id="rId31"/>
    <p:sldId id="332" r:id="rId32"/>
    <p:sldId id="333" r:id="rId33"/>
    <p:sldId id="334" r:id="rId34"/>
    <p:sldId id="335" r:id="rId35"/>
    <p:sldId id="366" r:id="rId36"/>
    <p:sldId id="337" r:id="rId37"/>
    <p:sldId id="338" r:id="rId38"/>
    <p:sldId id="339" r:id="rId39"/>
    <p:sldId id="340" r:id="rId40"/>
    <p:sldId id="341" r:id="rId41"/>
    <p:sldId id="343" r:id="rId42"/>
    <p:sldId id="344" r:id="rId43"/>
    <p:sldId id="346" r:id="rId44"/>
    <p:sldId id="345" r:id="rId45"/>
    <p:sldId id="347" r:id="rId46"/>
    <p:sldId id="367" r:id="rId47"/>
    <p:sldId id="369" r:id="rId48"/>
    <p:sldId id="370" r:id="rId49"/>
    <p:sldId id="372" r:id="rId50"/>
    <p:sldId id="371" r:id="rId51"/>
    <p:sldId id="374" r:id="rId52"/>
    <p:sldId id="375" r:id="rId53"/>
    <p:sldId id="376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78" r:id="rId67"/>
    <p:sldId id="377" r:id="rId6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8" autoAdjust="0"/>
    <p:restoredTop sz="94660"/>
  </p:normalViewPr>
  <p:slideViewPr>
    <p:cSldViewPr>
      <p:cViewPr varScale="1">
        <p:scale>
          <a:sx n="90" d="100"/>
          <a:sy n="90" d="100"/>
        </p:scale>
        <p:origin x="-36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E168AF6-649A-431A-97AD-31861582E96C}" type="datetimeFigureOut">
              <a:rPr kumimoji="1" lang="ja-JP" altLang="en-US" smtClean="0"/>
              <a:t>2012/2/12</a:t>
            </a:fld>
            <a:endParaRPr kumimoji="1" lang="ja-JP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839AB6A-58E1-49DF-BD89-E0C1BD0818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buntulinux.jp/News/ubuntu1104-desktop-ja-remi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s.vmware.com/jp/d/info/desktop_end_user_computing/vmware_player/4_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Perl</a:t>
            </a:r>
            <a:r>
              <a:rPr kumimoji="1" lang="ja-JP" altLang="en-US" dirty="0" smtClean="0"/>
              <a:t>入学式 </a:t>
            </a:r>
            <a:r>
              <a:rPr kumimoji="1" lang="en-US" altLang="ja-JP" dirty="0" smtClean="0"/>
              <a:t>#1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VMware</a:t>
            </a:r>
            <a:r>
              <a:rPr lang="ja-JP" altLang="en-US" dirty="0" smtClean="0"/>
              <a:t>の導入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(8)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ja-JP" altLang="en-US" dirty="0" smtClean="0"/>
              <a:t>インストールが実行されます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1" y="2639013"/>
            <a:ext cx="4790477" cy="363809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75856" y="4653136"/>
            <a:ext cx="432048" cy="1042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2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(9)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kumimoji="1" lang="ja-JP" altLang="en-US" dirty="0" smtClean="0"/>
              <a:t>インストールを完了するため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再起動します</a:t>
            </a:r>
            <a:r>
              <a:rPr kumimoji="1" lang="en-US" altLang="ja-JP" dirty="0" smtClean="0"/>
              <a:t>.</a:t>
            </a:r>
          </a:p>
          <a:p>
            <a:r>
              <a:rPr lang="ja-JP" altLang="en-US" dirty="0" smtClean="0"/>
              <a:t>作業中のプログラムを全て終了し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今すぐ再起動</a:t>
            </a:r>
            <a:r>
              <a:rPr lang="en-US" altLang="ja-JP" dirty="0" smtClean="0"/>
              <a:t>(N)”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924943"/>
            <a:ext cx="4790477" cy="363809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876256" y="636110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(10)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再起動後に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このようなアイコンのショートカットができていればインストールは完了です</a:t>
            </a:r>
            <a:r>
              <a:rPr kumimoji="1" lang="en-US" altLang="ja-JP" dirty="0" smtClean="0"/>
              <a:t>.</a:t>
            </a:r>
          </a:p>
          <a:p>
            <a:r>
              <a:rPr lang="ja-JP" altLang="en-US" dirty="0"/>
              <a:t>お疲れ様</a:t>
            </a:r>
            <a:r>
              <a:rPr lang="ja-JP" altLang="en-US" dirty="0" smtClean="0"/>
              <a:t>でした</a:t>
            </a:r>
            <a:r>
              <a:rPr lang="en-US" altLang="ja-JP" dirty="0" smtClean="0"/>
              <a:t>!</a:t>
            </a:r>
            <a:endParaRPr kumimoji="1" lang="ja-JP" altLang="en-US" dirty="0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66665" r="89580" b="24713"/>
          <a:stretch/>
        </p:blipFill>
        <p:spPr>
          <a:xfrm>
            <a:off x="3635896" y="3561685"/>
            <a:ext cx="1884949" cy="18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Perl</a:t>
            </a:r>
            <a:r>
              <a:rPr kumimoji="1" lang="ja-JP" altLang="en-US" dirty="0" smtClean="0"/>
              <a:t>入学式 </a:t>
            </a:r>
            <a:r>
              <a:rPr kumimoji="1" lang="en-US" altLang="ja-JP" dirty="0" smtClean="0"/>
              <a:t>#1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 smtClean="0"/>
              <a:t>の導入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2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無料で利用できる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系の</a:t>
            </a:r>
            <a:r>
              <a:rPr kumimoji="1" lang="en-US" altLang="ja-JP" dirty="0" smtClean="0"/>
              <a:t>OS</a:t>
            </a:r>
            <a:r>
              <a:rPr kumimoji="1" lang="ja-JP" altLang="en-US" dirty="0" err="1" smtClean="0"/>
              <a:t>です</a:t>
            </a:r>
            <a:r>
              <a:rPr kumimoji="1" lang="en-US" altLang="ja-JP" dirty="0" smtClean="0"/>
              <a:t>.</a:t>
            </a:r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, VMware</a:t>
            </a:r>
            <a:r>
              <a:rPr kumimoji="1" lang="ja-JP" altLang="en-US" dirty="0" smtClean="0"/>
              <a:t>で用意した仮想マシン上に</a:t>
            </a:r>
            <a:r>
              <a:rPr kumimoji="1" lang="en-US" altLang="ja-JP" dirty="0" smtClean="0"/>
              <a:t>, Ubuntu</a:t>
            </a:r>
            <a:r>
              <a:rPr kumimoji="1" lang="ja-JP" altLang="en-US" dirty="0" smtClean="0"/>
              <a:t>を導入します</a:t>
            </a:r>
            <a:r>
              <a:rPr kumimoji="1" lang="en-US" altLang="ja-JP" dirty="0" smtClean="0"/>
              <a:t>.</a:t>
            </a:r>
          </a:p>
          <a:p>
            <a:pPr lvl="1"/>
            <a:r>
              <a:rPr lang="en-US" altLang="ja-JP" dirty="0" smtClean="0"/>
              <a:t>Ubuntu</a:t>
            </a:r>
            <a:r>
              <a:rPr lang="ja-JP" altLang="en-US" dirty="0" smtClean="0"/>
              <a:t>のバージョンは</a:t>
            </a:r>
            <a:r>
              <a:rPr lang="en-US" altLang="ja-JP" dirty="0" smtClean="0"/>
              <a:t>11.04</a:t>
            </a:r>
            <a:r>
              <a:rPr lang="ja-JP" altLang="en-US" dirty="0"/>
              <a:t>にします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  <a:p>
            <a:r>
              <a:rPr lang="ja-JP" altLang="en-US" dirty="0" smtClean="0"/>
              <a:t>ダウンロードは以下のページから可能です</a:t>
            </a:r>
            <a:r>
              <a:rPr lang="en-US" altLang="ja-JP" dirty="0" smtClean="0"/>
              <a:t>.</a:t>
            </a:r>
          </a:p>
          <a:p>
            <a:pPr marL="0" indent="0" algn="ctr">
              <a:buNone/>
            </a:pPr>
            <a:r>
              <a:rPr lang="en-US" altLang="ja-JP" sz="2000" dirty="0">
                <a:hlinkClick r:id="rId2"/>
              </a:rPr>
              <a:t>http://</a:t>
            </a:r>
            <a:r>
              <a:rPr lang="en-US" altLang="ja-JP" sz="2000" dirty="0" smtClean="0">
                <a:hlinkClick r:id="rId2"/>
              </a:rPr>
              <a:t>www.ubuntulinux.jp/News/ubuntu1104-desktop-ja-remix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 smtClean="0"/>
              <a:t>※”CD</a:t>
            </a:r>
            <a:r>
              <a:rPr lang="ja-JP" altLang="en-US" sz="2000" dirty="0" smtClean="0"/>
              <a:t>イメージ</a:t>
            </a:r>
            <a:r>
              <a:rPr lang="en-US" altLang="ja-JP" sz="2000" dirty="0" smtClean="0"/>
              <a:t>”</a:t>
            </a:r>
            <a:r>
              <a:rPr lang="ja-JP" altLang="en-US" sz="2000" dirty="0" smtClean="0"/>
              <a:t>と書かれているリンクをクリックして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ダウンロードを開始して下さい</a:t>
            </a:r>
            <a:r>
              <a:rPr lang="en-US" altLang="ja-JP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インストール前の確認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インストールに必要な</a:t>
            </a:r>
            <a:r>
              <a:rPr kumimoji="1" lang="en-US" altLang="ja-JP" dirty="0" err="1" smtClean="0"/>
              <a:t>iso</a:t>
            </a:r>
            <a:r>
              <a:rPr kumimoji="1" lang="ja-JP" altLang="en-US" dirty="0" smtClean="0"/>
              <a:t>データが用意できているか確認しましょう</a:t>
            </a:r>
            <a:r>
              <a:rPr kumimoji="1" lang="en-US" altLang="ja-JP" dirty="0" smtClean="0"/>
              <a:t>.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lang="ja-JP" altLang="en-US" dirty="0" smtClean="0"/>
              <a:t>このようなファイルがダウンロードできていれば</a:t>
            </a:r>
            <a:r>
              <a:rPr lang="en-US" altLang="ja-JP" dirty="0" smtClean="0"/>
              <a:t>, OK</a:t>
            </a:r>
            <a:r>
              <a:rPr lang="ja-JP" altLang="en-US" dirty="0" err="1" smtClean="0"/>
              <a:t>です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  <p:pic>
        <p:nvPicPr>
          <p:cNvPr id="6" name="Picture 2" descr="C:\Users\Takayuki\Dropbox\ppt\perl\WS0000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9" t="14070" r="6047" b="80619"/>
          <a:stretch/>
        </p:blipFill>
        <p:spPr bwMode="auto">
          <a:xfrm>
            <a:off x="643625" y="2844516"/>
            <a:ext cx="787112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矢印コネクタ 6"/>
          <p:cNvCxnSpPr/>
          <p:nvPr/>
        </p:nvCxnSpPr>
        <p:spPr>
          <a:xfrm flipH="1" flipV="1">
            <a:off x="3407909" y="352386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743613" y="3492588"/>
            <a:ext cx="2808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0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まず</a:t>
            </a:r>
            <a:r>
              <a:rPr lang="ja-JP" altLang="en-US" dirty="0" smtClean="0"/>
              <a:t>は</a:t>
            </a:r>
            <a:r>
              <a:rPr lang="en-US" altLang="ja-JP" dirty="0" smtClean="0"/>
              <a:t>VMware</a:t>
            </a:r>
            <a:r>
              <a:rPr lang="ja-JP" altLang="en-US" dirty="0" smtClean="0"/>
              <a:t>で仮想マシンを作成します</a:t>
            </a:r>
            <a:r>
              <a:rPr lang="en-US" altLang="ja-JP" dirty="0" smtClean="0"/>
              <a:t>.</a:t>
            </a:r>
          </a:p>
          <a:p>
            <a:r>
              <a:rPr lang="ja-JP" altLang="en-US" dirty="0" smtClean="0"/>
              <a:t>デスクトップにある</a:t>
            </a:r>
            <a:r>
              <a:rPr lang="en-US" altLang="ja-JP" dirty="0" smtClean="0"/>
              <a:t>VMware</a:t>
            </a:r>
            <a:r>
              <a:rPr lang="ja-JP" altLang="en-US" dirty="0" smtClean="0"/>
              <a:t>のショートカットをダブルクリックして</a:t>
            </a:r>
            <a:r>
              <a:rPr lang="en-US" altLang="ja-JP" dirty="0" smtClean="0"/>
              <a:t>, VMware</a:t>
            </a:r>
            <a:r>
              <a:rPr lang="ja-JP" altLang="en-US" dirty="0" smtClean="0"/>
              <a:t>を起動します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66665" r="89580" b="24713"/>
          <a:stretch/>
        </p:blipFill>
        <p:spPr>
          <a:xfrm>
            <a:off x="3635896" y="3561685"/>
            <a:ext cx="1884949" cy="18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71" y="2844559"/>
            <a:ext cx="5549858" cy="391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457200" y="1935480"/>
            <a:ext cx="8579296" cy="4389120"/>
          </a:xfrm>
        </p:spPr>
        <p:txBody>
          <a:bodyPr/>
          <a:lstStyle/>
          <a:p>
            <a:r>
              <a:rPr kumimoji="1" lang="en-US" altLang="ja-JP" dirty="0" smtClean="0"/>
              <a:t>“</a:t>
            </a:r>
            <a:r>
              <a:rPr kumimoji="1" lang="ja-JP" altLang="en-US" dirty="0" smtClean="0"/>
              <a:t>使用許諾契約の条項に同意します</a:t>
            </a:r>
            <a:r>
              <a:rPr kumimoji="1" lang="en-US" altLang="ja-JP" dirty="0" smtClean="0"/>
              <a:t>(A)”</a:t>
            </a:r>
            <a:r>
              <a:rPr kumimoji="1" lang="ja-JP" altLang="en-US" dirty="0" smtClean="0"/>
              <a:t>を選択して</a:t>
            </a:r>
            <a:r>
              <a:rPr kumimoji="1" lang="en-US" altLang="ja-JP" dirty="0" smtClean="0"/>
              <a:t>, “OK”</a:t>
            </a:r>
            <a:r>
              <a:rPr kumimoji="1" lang="ja-JP" altLang="en-US" dirty="0" smtClean="0"/>
              <a:t>をクリックします</a:t>
            </a:r>
            <a:r>
              <a:rPr kumimoji="1" lang="en-US" altLang="ja-JP" dirty="0" smtClean="0"/>
              <a:t>. (</a:t>
            </a:r>
            <a:r>
              <a:rPr kumimoji="1" lang="ja-JP" altLang="en-US" dirty="0" smtClean="0"/>
              <a:t>初回起動時のみ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6947030" y="6528463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このような画面になるので</a:t>
            </a:r>
            <a:r>
              <a:rPr kumimoji="1" lang="en-US" altLang="ja-JP" dirty="0" smtClean="0"/>
              <a:t>, “</a:t>
            </a:r>
            <a:r>
              <a:rPr kumimoji="1" lang="ja-JP" altLang="en-US" dirty="0" smtClean="0"/>
              <a:t>新規仮想マシンの作成</a:t>
            </a:r>
            <a:r>
              <a:rPr kumimoji="1" lang="en-US" altLang="ja-JP" dirty="0" smtClean="0"/>
              <a:t>(N)”</a:t>
            </a:r>
            <a:r>
              <a:rPr kumimoji="1" lang="ja-JP" altLang="en-US" dirty="0" smtClean="0"/>
              <a:t>をクリックします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38" y="2780928"/>
            <a:ext cx="4647524" cy="3957498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643734" y="3861048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8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(4)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“</a:t>
            </a:r>
            <a:r>
              <a:rPr kumimoji="1" lang="ja-JP" altLang="en-US" dirty="0" smtClean="0"/>
              <a:t>後で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をインストール</a:t>
            </a:r>
            <a:r>
              <a:rPr kumimoji="1" lang="en-US" altLang="ja-JP" dirty="0" smtClean="0"/>
              <a:t>(S)”</a:t>
            </a:r>
            <a:r>
              <a:rPr kumimoji="1" lang="ja-JP" altLang="en-US" dirty="0" smtClean="0"/>
              <a:t>をチェックして</a:t>
            </a:r>
            <a:r>
              <a:rPr kumimoji="1" lang="en-US" altLang="ja-JP" dirty="0" smtClean="0"/>
              <a:t>, “</a:t>
            </a:r>
            <a:r>
              <a:rPr kumimoji="1" lang="ja-JP" altLang="en-US" dirty="0" smtClean="0"/>
              <a:t>次へ</a:t>
            </a:r>
            <a:r>
              <a:rPr kumimoji="1" lang="en-US" altLang="ja-JP" dirty="0" smtClean="0"/>
              <a:t>(N)&gt;”</a:t>
            </a:r>
            <a:r>
              <a:rPr kumimoji="1" lang="ja-JP" altLang="en-US" dirty="0" smtClean="0"/>
              <a:t>をクリックします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80362"/>
            <a:ext cx="4790477" cy="4019048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5868144" y="659279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52996" y="4789886"/>
            <a:ext cx="1826716" cy="583330"/>
          </a:xfrm>
          <a:prstGeom prst="wedgeRoundRectCallout">
            <a:avLst>
              <a:gd name="adj1" fmla="val 75475"/>
              <a:gd name="adj2" fmla="val 739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これをチェック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131838" y="4836964"/>
            <a:ext cx="504058" cy="1042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VMware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各ハードウェアで動作する</a:t>
            </a:r>
            <a:r>
              <a:rPr lang="en-US" altLang="ja-JP" dirty="0" smtClean="0"/>
              <a:t>OS</a:t>
            </a:r>
            <a:r>
              <a:rPr lang="ja-JP" altLang="en-US" dirty="0" smtClean="0"/>
              <a:t>上に仮想マシンを作成</a:t>
            </a:r>
            <a:r>
              <a:rPr lang="en-US" altLang="ja-JP" dirty="0" smtClean="0"/>
              <a:t>,</a:t>
            </a:r>
            <a:br>
              <a:rPr lang="en-US" altLang="ja-JP" dirty="0" smtClean="0"/>
            </a:br>
            <a:r>
              <a:rPr lang="ja-JP" altLang="en-US" dirty="0" smtClean="0"/>
              <a:t>実行するソフトウェア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x</a:t>
            </a:r>
            <a:r>
              <a:rPr lang="en-US" altLang="ja-JP" dirty="0" smtClean="0"/>
              <a:t>86</a:t>
            </a:r>
            <a:r>
              <a:rPr lang="ja-JP" altLang="en-US" dirty="0" smtClean="0"/>
              <a:t>プロセッサをエミュレートしているため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このアーキテクチャに対応する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どんな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でも動かすことができる</a:t>
            </a:r>
            <a:r>
              <a:rPr lang="en-US" altLang="ja-JP" dirty="0" smtClean="0"/>
              <a:t>.</a:t>
            </a:r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, Windows/Linux</a:t>
            </a:r>
            <a:r>
              <a:rPr kumimoji="1" lang="ja-JP" altLang="en-US" dirty="0" smtClean="0"/>
              <a:t>で無料で利用できる</a:t>
            </a:r>
            <a:r>
              <a:rPr kumimoji="1" lang="en-US" altLang="ja-JP" dirty="0" smtClean="0"/>
              <a:t>, “VMware Player 4.0.1”</a:t>
            </a:r>
            <a:r>
              <a:rPr kumimoji="1" lang="ja-JP" altLang="en-US" dirty="0" smtClean="0"/>
              <a:t>を利用します</a:t>
            </a:r>
            <a:r>
              <a:rPr kumimoji="1" lang="en-US" altLang="ja-JP" dirty="0" smtClean="0"/>
              <a:t>.</a:t>
            </a:r>
            <a:endParaRPr lang="en-US" altLang="ja-JP" dirty="0" smtClean="0"/>
          </a:p>
          <a:p>
            <a:r>
              <a:rPr lang="ja-JP" altLang="en-US" dirty="0" smtClean="0"/>
              <a:t>ダウンロードは以下のページから可能です</a:t>
            </a:r>
            <a:r>
              <a:rPr lang="en-US" altLang="ja-JP" dirty="0" smtClean="0"/>
              <a:t>.</a:t>
            </a:r>
          </a:p>
          <a:p>
            <a:pPr marL="0" indent="0" algn="ctr">
              <a:buNone/>
            </a:pPr>
            <a:r>
              <a:rPr lang="en-US" altLang="ja-JP" sz="1500" dirty="0">
                <a:hlinkClick r:id="rId2"/>
              </a:rPr>
              <a:t>http://</a:t>
            </a:r>
            <a:r>
              <a:rPr lang="en-US" altLang="ja-JP" sz="1500" dirty="0" smtClean="0">
                <a:hlinkClick r:id="rId2"/>
              </a:rPr>
              <a:t>downloads.vmware.com/jp/d/info/desktop_end_user_computing/vmware_player/4_0</a:t>
            </a:r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43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75187"/>
            <a:ext cx="4790477" cy="40190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ゲスト</a:t>
            </a:r>
            <a:r>
              <a:rPr lang="en-US" altLang="ja-JP" dirty="0" smtClean="0"/>
              <a:t>OS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”Linux(L)”, </a:t>
            </a:r>
            <a:r>
              <a:rPr lang="ja-JP" altLang="en-US" dirty="0" smtClean="0"/>
              <a:t>バージョンを</a:t>
            </a:r>
            <a:r>
              <a:rPr lang="en-US" altLang="ja-JP" dirty="0" smtClean="0"/>
              <a:t>”Ubuntu”</a:t>
            </a:r>
            <a:r>
              <a:rPr lang="ja-JP" altLang="en-US" dirty="0" smtClean="0"/>
              <a:t>にして</a:t>
            </a:r>
            <a:r>
              <a:rPr lang="en-US" altLang="ja-JP" dirty="0" smtClean="0"/>
              <a:t>,</a:t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868144" y="659279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7170" y="3356992"/>
            <a:ext cx="1826716" cy="583330"/>
          </a:xfrm>
          <a:prstGeom prst="wedgeRoundRectCallout">
            <a:avLst>
              <a:gd name="adj1" fmla="val 75475"/>
              <a:gd name="adj2" fmla="val 739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“Linux(L)”</a:t>
            </a:r>
            <a:r>
              <a:rPr lang="ja-JP" altLang="en-US" dirty="0" smtClean="0">
                <a:solidFill>
                  <a:schemeClr val="tx1"/>
                </a:solidFill>
              </a:rPr>
              <a:t>をチェック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角丸四角形吹き出し 7"/>
          <p:cNvSpPr/>
          <p:nvPr/>
        </p:nvSpPr>
        <p:spPr>
          <a:xfrm>
            <a:off x="6588224" y="4184440"/>
            <a:ext cx="1826716" cy="583330"/>
          </a:xfrm>
          <a:prstGeom prst="wedgeRoundRectCallout">
            <a:avLst>
              <a:gd name="adj1" fmla="val -71321"/>
              <a:gd name="adj2" fmla="val 933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バージョンは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en-US" altLang="ja-JP" dirty="0" smtClean="0">
                <a:solidFill>
                  <a:schemeClr val="tx1"/>
                </a:solidFill>
              </a:rPr>
              <a:t>“Ubuntu”</a:t>
            </a:r>
            <a:r>
              <a:rPr lang="ja-JP" altLang="en-US" dirty="0" smtClean="0">
                <a:solidFill>
                  <a:schemeClr val="tx1"/>
                </a:solidFill>
              </a:rPr>
              <a:t>に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97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58246"/>
            <a:ext cx="4790477" cy="40190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仮想マシン名を入力して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ja-JP" altLang="en-US" dirty="0"/>
              <a:t>ここでは</a:t>
            </a:r>
            <a:r>
              <a:rPr lang="en-US" altLang="ja-JP" dirty="0" smtClean="0"/>
              <a:t>”Ubuntu”</a:t>
            </a:r>
            <a:r>
              <a:rPr lang="ja-JP" altLang="en-US" dirty="0" smtClean="0"/>
              <a:t>とします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868144" y="659279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6398488" y="3356992"/>
            <a:ext cx="2638007" cy="827448"/>
          </a:xfrm>
          <a:prstGeom prst="wedgeRoundRectCallout">
            <a:avLst>
              <a:gd name="adj1" fmla="val -37437"/>
              <a:gd name="adj2" fmla="val 7584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仮想マシンの場所を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変更することができます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605013" y="4437112"/>
            <a:ext cx="1440160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4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59642"/>
            <a:ext cx="4790477" cy="40190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仮想マシンのディスクの最大サイズを入力して</a:t>
            </a:r>
            <a:r>
              <a:rPr lang="en-US" altLang="ja-JP" dirty="0" smtClean="0"/>
              <a:t>,</a:t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868144" y="659279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4932041" y="4221088"/>
            <a:ext cx="2304256" cy="827448"/>
          </a:xfrm>
          <a:prstGeom prst="wedgeRoundRectCallout">
            <a:avLst>
              <a:gd name="adj1" fmla="val -60805"/>
              <a:gd name="adj2" fmla="val -4831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基本的に推奨サイズ</a:t>
            </a:r>
            <a:r>
              <a:rPr lang="en-US" altLang="ja-JP" dirty="0" smtClean="0">
                <a:solidFill>
                  <a:schemeClr val="tx1"/>
                </a:solidFill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</a:rPr>
              <a:t>２０</a:t>
            </a:r>
            <a:r>
              <a:rPr lang="en-US" altLang="ja-JP" dirty="0" smtClean="0">
                <a:solidFill>
                  <a:schemeClr val="tx1"/>
                </a:solidFill>
              </a:rPr>
              <a:t>GB)</a:t>
            </a:r>
            <a:r>
              <a:rPr lang="ja-JP" altLang="en-US" dirty="0" smtClean="0">
                <a:solidFill>
                  <a:schemeClr val="tx1"/>
                </a:solidFill>
              </a:rPr>
              <a:t>で</a:t>
            </a:r>
            <a:r>
              <a:rPr lang="en-US" altLang="ja-JP" dirty="0" smtClean="0">
                <a:solidFill>
                  <a:schemeClr val="tx1"/>
                </a:solidFill>
              </a:rPr>
              <a:t>OK</a:t>
            </a:r>
            <a:r>
              <a:rPr lang="ja-JP" altLang="en-US" dirty="0" err="1" smtClean="0">
                <a:solidFill>
                  <a:schemeClr val="tx1"/>
                </a:solidFill>
              </a:rPr>
              <a:t>です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1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28798"/>
            <a:ext cx="4790477" cy="40190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/>
              <a:t>完了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868144" y="659279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779912" y="4077072"/>
            <a:ext cx="1584176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6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1" y="2420888"/>
            <a:ext cx="5089539" cy="43338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仮想マシンの作成</a:t>
            </a:r>
            <a:r>
              <a:rPr lang="en-US" altLang="ja-JP" dirty="0" smtClean="0"/>
              <a:t>(9)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すると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このような画面になります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sp>
        <p:nvSpPr>
          <p:cNvPr id="9" name="角丸四角形吹き出し 8"/>
          <p:cNvSpPr/>
          <p:nvPr/>
        </p:nvSpPr>
        <p:spPr>
          <a:xfrm>
            <a:off x="647564" y="3573016"/>
            <a:ext cx="3096344" cy="648072"/>
          </a:xfrm>
          <a:prstGeom prst="wedgeRoundRectCallout">
            <a:avLst>
              <a:gd name="adj1" fmla="val 8472"/>
              <a:gd name="adj2" fmla="val -11315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“ホーム”の下に“</a:t>
            </a:r>
            <a:r>
              <a:rPr lang="en-US" altLang="ja-JP" dirty="0" smtClean="0">
                <a:solidFill>
                  <a:schemeClr val="tx1"/>
                </a:solidFill>
              </a:rPr>
              <a:t>Ubuntu</a:t>
            </a:r>
            <a:r>
              <a:rPr lang="ja-JP" altLang="en-US" dirty="0" smtClean="0">
                <a:solidFill>
                  <a:schemeClr val="tx1"/>
                </a:solidFill>
              </a:rPr>
              <a:t>”ができていることを確認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07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38" y="2420888"/>
            <a:ext cx="5131821" cy="43698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のインストール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“Ubuntu”</a:t>
            </a:r>
            <a:r>
              <a:rPr lang="ja-JP" altLang="en-US" dirty="0" smtClean="0"/>
              <a:t>を選択し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仮想マシンの再生</a:t>
            </a:r>
            <a:r>
              <a:rPr lang="en-US" altLang="ja-JP" dirty="0" smtClean="0"/>
              <a:t>(L)”</a:t>
            </a:r>
            <a:r>
              <a:rPr lang="ja-JP" altLang="en-US" dirty="0" smtClean="0"/>
              <a:t>をクリック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616116" y="6165304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4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</a:t>
            </a:r>
            <a:r>
              <a:rPr lang="ja-JP" altLang="en-US" dirty="0" smtClean="0"/>
              <a:t>インストール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このような画面になります</a:t>
            </a:r>
            <a:r>
              <a:rPr lang="en-US" altLang="ja-JP" dirty="0" smtClean="0"/>
              <a:t>. </a:t>
            </a:r>
            <a:r>
              <a:rPr lang="ja-JP" altLang="en-US" dirty="0" smtClean="0"/>
              <a:t>しばらく待ちます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46232"/>
            <a:ext cx="5131821" cy="43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45" y="2276872"/>
            <a:ext cx="6258019" cy="44264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(3)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/>
              <a:t>する</a:t>
            </a:r>
            <a:r>
              <a:rPr lang="ja-JP" altLang="en-US" dirty="0" smtClean="0"/>
              <a:t>と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このような画面になります</a:t>
            </a:r>
            <a:r>
              <a:rPr lang="en-US" altLang="ja-JP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22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897" y="3004924"/>
            <a:ext cx="4209524" cy="28380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(4-a)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 smtClean="0"/>
              <a:t>途中でこの</a:t>
            </a:r>
            <a:r>
              <a:rPr lang="ja-JP" altLang="en-US" dirty="0"/>
              <a:t>ようなウィンドウが出た</a:t>
            </a:r>
            <a:r>
              <a:rPr lang="ja-JP" altLang="en-US" dirty="0" smtClean="0"/>
              <a:t>場合</a:t>
            </a:r>
            <a:r>
              <a:rPr lang="en-US" altLang="ja-JP" dirty="0" smtClean="0"/>
              <a:t>, “OK”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r>
              <a:rPr lang="ja-JP" altLang="en-US" dirty="0"/>
              <a:t> 環境</a:t>
            </a:r>
            <a:r>
              <a:rPr lang="ja-JP" altLang="en-US" dirty="0" smtClean="0"/>
              <a:t>によっては表示しない場合もあります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6372200" y="563255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975861" y="3776731"/>
            <a:ext cx="1164091" cy="3723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6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</a:t>
            </a:r>
            <a:r>
              <a:rPr lang="ja-JP" altLang="en-US" dirty="0" smtClean="0"/>
              <a:t>インストール</a:t>
            </a:r>
            <a:r>
              <a:rPr lang="en-US" altLang="ja-JP" dirty="0" smtClean="0"/>
              <a:t>(4-b)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kumimoji="1" lang="ja-JP" altLang="en-US" dirty="0" smtClean="0"/>
              <a:t>途中でこのようなウィンドウが出た場合は</a:t>
            </a:r>
            <a:r>
              <a:rPr kumimoji="1" lang="en-US" altLang="ja-JP" dirty="0" smtClean="0"/>
              <a:t>, “</a:t>
            </a:r>
            <a:r>
              <a:rPr kumimoji="1" lang="ja-JP" altLang="en-US" dirty="0" smtClean="0"/>
              <a:t>ダウンロードしてインストール</a:t>
            </a:r>
            <a:r>
              <a:rPr kumimoji="1" lang="en-US" altLang="ja-JP" dirty="0" smtClean="0"/>
              <a:t>(D)”</a:t>
            </a:r>
            <a:r>
              <a:rPr kumimoji="1" lang="ja-JP" altLang="en-US" dirty="0" smtClean="0"/>
              <a:t>を選択します</a:t>
            </a:r>
            <a:r>
              <a:rPr kumimoji="1" lang="en-US" altLang="ja-JP" dirty="0" smtClean="0"/>
              <a:t>.</a:t>
            </a:r>
            <a:br>
              <a:rPr kumimoji="1" lang="en-US" altLang="ja-JP" dirty="0" smtClean="0"/>
            </a:br>
            <a:r>
              <a:rPr lang="ja-JP" altLang="en-US" dirty="0"/>
              <a:t>環境によっては表示しない場合もあります</a:t>
            </a:r>
            <a:r>
              <a:rPr lang="en-US" altLang="ja-JP" dirty="0"/>
              <a:t>.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lang="en-US" altLang="ja-JP" dirty="0" smtClean="0"/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19" y="3068960"/>
            <a:ext cx="5175362" cy="3240360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5113660" y="596280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ダウンロードしてきた</a:t>
            </a:r>
            <a:r>
              <a:rPr lang="en-US" altLang="ja-JP" dirty="0" smtClean="0"/>
              <a:t>exe</a:t>
            </a:r>
            <a:r>
              <a:rPr lang="ja-JP" altLang="en-US" dirty="0" smtClean="0"/>
              <a:t>ファイルをダブルクリックします</a:t>
            </a:r>
            <a:r>
              <a:rPr lang="en-US" altLang="ja-JP" dirty="0" smtClean="0"/>
              <a:t>.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すると</a:t>
            </a:r>
            <a:r>
              <a:rPr lang="en-US" altLang="ja-JP" dirty="0" smtClean="0"/>
              <a:t>, </a:t>
            </a:r>
            <a:r>
              <a:rPr lang="ja-JP" altLang="en-US" dirty="0" smtClean="0"/>
              <a:t>右</a:t>
            </a:r>
            <a:r>
              <a:rPr lang="ja-JP" altLang="en-US" dirty="0"/>
              <a:t>のよう</a:t>
            </a:r>
            <a:r>
              <a:rPr lang="ja-JP" altLang="en-US" dirty="0" smtClean="0"/>
              <a:t>な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ウィンドウが現れます</a:t>
            </a:r>
            <a:r>
              <a:rPr lang="en-US" altLang="ja-JP" dirty="0" smtClean="0"/>
              <a:t>.</a:t>
            </a:r>
          </a:p>
          <a:p>
            <a:r>
              <a:rPr kumimoji="1" lang="ja-JP" altLang="en-US" dirty="0" smtClean="0"/>
              <a:t>インストールの準備を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してくれるので</a:t>
            </a:r>
            <a:r>
              <a:rPr kumimoji="1" lang="en-US" altLang="ja-JP" dirty="0" smtClean="0"/>
              <a:t>,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しばらく待ちましょう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</p:txBody>
      </p:sp>
      <p:pic>
        <p:nvPicPr>
          <p:cNvPr id="1026" name="Picture 2" descr="C:\Users\Takayuki\Dropbox\ppt\perl\WS0000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9" t="14070" r="6047" b="80619"/>
          <a:stretch/>
        </p:blipFill>
        <p:spPr bwMode="auto">
          <a:xfrm>
            <a:off x="643627" y="2411937"/>
            <a:ext cx="787112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3419872" y="2735974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755576" y="2704695"/>
            <a:ext cx="2808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108021"/>
            <a:ext cx="4790477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(4-c)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全ての更新が終了しました</a:t>
            </a:r>
            <a:r>
              <a:rPr lang="ja-JP" altLang="en-US" dirty="0"/>
              <a:t>。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と表示されたら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閉じる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0" y="2709952"/>
            <a:ext cx="7295239" cy="143809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7967591" y="394555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45" y="2276872"/>
            <a:ext cx="6258019" cy="44264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(5)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“CD/DVD</a:t>
            </a:r>
            <a:r>
              <a:rPr lang="ja-JP" altLang="en-US" dirty="0" smtClean="0"/>
              <a:t>の設定を変更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6410693" y="6237312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38" y="2823879"/>
            <a:ext cx="2809524" cy="38190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(6)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“ISO</a:t>
            </a:r>
            <a:r>
              <a:rPr lang="ja-JP" altLang="en-US" dirty="0" smtClean="0"/>
              <a:t>イメージファイルを使用する</a:t>
            </a:r>
            <a:r>
              <a:rPr lang="en-US" altLang="ja-JP" dirty="0" smtClean="0"/>
              <a:t>(M):”</a:t>
            </a:r>
            <a:r>
              <a:rPr lang="ja-JP" altLang="en-US" dirty="0" smtClean="0"/>
              <a:t>をチェックし</a:t>
            </a:r>
            <a:r>
              <a:rPr lang="en-US" altLang="ja-JP" dirty="0" smtClean="0"/>
              <a:t>,</a:t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ja-JP" altLang="en-US" dirty="0" smtClean="0"/>
              <a:t>参照</a:t>
            </a:r>
            <a:r>
              <a:rPr lang="en-US" altLang="ja-JP" dirty="0" smtClean="0"/>
              <a:t>(B)…”</a:t>
            </a:r>
            <a:r>
              <a:rPr lang="ja-JP" altLang="en-US" dirty="0" smtClean="0"/>
              <a:t>を選択します</a:t>
            </a:r>
            <a:r>
              <a:rPr lang="en-US" altLang="ja-JP" dirty="0"/>
              <a:t>.</a:t>
            </a: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652120" y="4988891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619066" y="5168624"/>
            <a:ext cx="1872814" cy="648072"/>
          </a:xfrm>
          <a:prstGeom prst="wedgeRoundRectCallout">
            <a:avLst>
              <a:gd name="adj1" fmla="val 47422"/>
              <a:gd name="adj2" fmla="val -1068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こちらをチェック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(7)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 smtClean="0"/>
              <a:t>ダウンロードした</a:t>
            </a:r>
            <a:r>
              <a:rPr lang="en-US" altLang="ja-JP" dirty="0" smtClean="0"/>
              <a:t>, Ubuntu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ISO</a:t>
            </a:r>
            <a:r>
              <a:rPr lang="ja-JP" altLang="en-US" dirty="0" smtClean="0"/>
              <a:t>を選択します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2" y="2348880"/>
            <a:ext cx="7638417" cy="4320480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2699186" y="4005064"/>
            <a:ext cx="1872814" cy="648072"/>
          </a:xfrm>
          <a:prstGeom prst="wedgeRoundRectCallout">
            <a:avLst>
              <a:gd name="adj1" fmla="val 9020"/>
              <a:gd name="adj2" fmla="val -1163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こ</a:t>
            </a:r>
            <a:r>
              <a:rPr lang="ja-JP" altLang="en-US" dirty="0">
                <a:solidFill>
                  <a:schemeClr val="tx1"/>
                </a:solidFill>
              </a:rPr>
              <a:t>れ</a:t>
            </a:r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94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2" y="2823402"/>
            <a:ext cx="28098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(8)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ISO</a:t>
            </a:r>
            <a:r>
              <a:rPr lang="ja-JP" altLang="en-US" dirty="0" smtClean="0"/>
              <a:t>データを選択し</a:t>
            </a:r>
            <a:r>
              <a:rPr lang="en-US" altLang="ja-JP" dirty="0" smtClean="0"/>
              <a:t>, “OK”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923928" y="644043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吹き出し 7"/>
          <p:cNvSpPr/>
          <p:nvPr/>
        </p:nvSpPr>
        <p:spPr>
          <a:xfrm>
            <a:off x="4572000" y="3212976"/>
            <a:ext cx="4248472" cy="872355"/>
          </a:xfrm>
          <a:prstGeom prst="wedgeRoundRectCallout">
            <a:avLst>
              <a:gd name="adj1" fmla="val -46370"/>
              <a:gd name="adj2" fmla="val 1289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ISO</a:t>
            </a:r>
            <a:r>
              <a:rPr lang="ja-JP" altLang="en-US" dirty="0" smtClean="0">
                <a:solidFill>
                  <a:schemeClr val="tx1"/>
                </a:solidFill>
              </a:rPr>
              <a:t>データが選択されていることを確認</a:t>
            </a:r>
            <a:r>
              <a:rPr lang="en-US" altLang="ja-JP" dirty="0" smtClean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635896" y="4863833"/>
            <a:ext cx="1224136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45" y="2276872"/>
            <a:ext cx="6258019" cy="44264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(9)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仮想マシンを再起動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292080" y="619232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0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(10)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 smtClean="0"/>
              <a:t>このような画面になります</a:t>
            </a:r>
            <a:r>
              <a:rPr lang="en-US" altLang="ja-JP" dirty="0" smtClean="0"/>
              <a:t>. </a:t>
            </a:r>
            <a:r>
              <a:rPr lang="ja-JP" altLang="en-US" dirty="0" smtClean="0"/>
              <a:t>しばらく待ちます</a:t>
            </a:r>
            <a:r>
              <a:rPr lang="en-US" altLang="ja-JP" dirty="0" smtClean="0"/>
              <a:t>.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6" y="2276872"/>
            <a:ext cx="7028572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(11)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“Ubuntu</a:t>
            </a:r>
            <a:r>
              <a:rPr lang="ja-JP" altLang="en-US" dirty="0" smtClean="0"/>
              <a:t>をインストール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204864"/>
            <a:ext cx="5688632" cy="4542171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228184" y="5085184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7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(12)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進む</a:t>
            </a:r>
            <a:r>
              <a:rPr lang="en-US" altLang="ja-JP" dirty="0" smtClean="0"/>
              <a:t>(F)”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204864"/>
            <a:ext cx="5688632" cy="4542171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372200" y="588817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216792"/>
            <a:ext cx="5688632" cy="45421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(13)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進む</a:t>
            </a:r>
            <a:r>
              <a:rPr lang="en-US" altLang="ja-JP" dirty="0" smtClean="0"/>
              <a:t>(F)”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6372200" y="5786928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0" y="2780927"/>
            <a:ext cx="4790477" cy="363809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5903081" y="6216525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24" y="2276872"/>
            <a:ext cx="5591352" cy="446449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(14)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 smtClean="0"/>
              <a:t>インストールが始まります</a:t>
            </a:r>
            <a:r>
              <a:rPr lang="en-US" altLang="ja-JP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4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(15)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進む</a:t>
            </a:r>
            <a:r>
              <a:rPr lang="en-US" altLang="ja-JP" dirty="0" smtClean="0"/>
              <a:t>(F)”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81" y="2204864"/>
            <a:ext cx="5647239" cy="4509120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379871" y="556496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76872"/>
            <a:ext cx="5616624" cy="44846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(16)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進む</a:t>
            </a:r>
            <a:r>
              <a:rPr lang="en-US" altLang="ja-JP" dirty="0" smtClean="0"/>
              <a:t>(F)”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6379871" y="5564967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71500" y="5445224"/>
            <a:ext cx="3204356" cy="973481"/>
          </a:xfrm>
          <a:prstGeom prst="wedgeRoundRectCallout">
            <a:avLst>
              <a:gd name="adj1" fmla="val 31596"/>
              <a:gd name="adj2" fmla="val -707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キーボードから文字を入力して</a:t>
            </a:r>
            <a:r>
              <a:rPr lang="en-US" altLang="ja-JP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キーボードレイアウトを確認することができます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3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245450"/>
            <a:ext cx="5544616" cy="44271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(17)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r>
              <a:rPr lang="ja-JP" altLang="en-US" dirty="0" smtClean="0"/>
              <a:t>すべての項目を入力し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進む</a:t>
            </a:r>
            <a:r>
              <a:rPr lang="en-US" altLang="ja-JP" dirty="0" smtClean="0"/>
              <a:t>(F)”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6300192" y="5463718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7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65" y="2308031"/>
            <a:ext cx="5577071" cy="44530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Ubuntu</a:t>
            </a:r>
            <a:r>
              <a:rPr lang="ja-JP" altLang="en-US" dirty="0"/>
              <a:t>のインストール</a:t>
            </a:r>
            <a:r>
              <a:rPr lang="en-US" altLang="ja-JP" dirty="0" smtClean="0"/>
              <a:t>(18)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772816"/>
            <a:ext cx="8579296" cy="4551784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今すぐ再起動する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をクリックして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インストールは終了です</a:t>
            </a:r>
            <a:r>
              <a:rPr lang="en-US" altLang="ja-JP" dirty="0" smtClean="0"/>
              <a:t>.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5724128" y="4869159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Perl</a:t>
            </a:r>
            <a:r>
              <a:rPr kumimoji="1" lang="ja-JP" altLang="en-US" dirty="0" smtClean="0"/>
              <a:t>入学式 </a:t>
            </a:r>
            <a:r>
              <a:rPr kumimoji="1" lang="en-US" altLang="ja-JP" dirty="0" smtClean="0"/>
              <a:t>#1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起動と終了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Ubuntu</a:t>
            </a:r>
            <a:r>
              <a:rPr lang="ja-JP" altLang="en-US" dirty="0" smtClean="0"/>
              <a:t>の起動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デスクトップにある</a:t>
            </a:r>
            <a:r>
              <a:rPr lang="en-US" altLang="ja-JP" dirty="0" smtClean="0"/>
              <a:t>VMware</a:t>
            </a:r>
            <a:r>
              <a:rPr lang="ja-JP" altLang="en-US" dirty="0" smtClean="0"/>
              <a:t>のショートカットをダブルクリックして</a:t>
            </a:r>
            <a:r>
              <a:rPr lang="en-US" altLang="ja-JP" dirty="0" smtClean="0"/>
              <a:t>, VMware</a:t>
            </a:r>
            <a:r>
              <a:rPr lang="ja-JP" altLang="en-US" dirty="0" smtClean="0"/>
              <a:t>を起動します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66665" r="89580" b="24713"/>
          <a:stretch/>
        </p:blipFill>
        <p:spPr>
          <a:xfrm>
            <a:off x="3635896" y="3561685"/>
            <a:ext cx="1884949" cy="18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1" y="2420888"/>
            <a:ext cx="5089539" cy="43338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Ubuntu</a:t>
            </a:r>
            <a:r>
              <a:rPr lang="ja-JP" altLang="en-US" dirty="0" smtClean="0"/>
              <a:t>の起動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インストールした</a:t>
            </a:r>
            <a:r>
              <a:rPr lang="en-US" altLang="ja-JP" dirty="0" smtClean="0"/>
              <a:t>“Ubuntu”</a:t>
            </a:r>
            <a:r>
              <a:rPr lang="ja-JP" altLang="en-US" dirty="0" smtClean="0"/>
              <a:t>をダブルクリックします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699792" y="306896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の起動</a:t>
            </a:r>
            <a:r>
              <a:rPr kumimoji="1" lang="en-US" altLang="ja-JP" dirty="0" smtClean="0"/>
              <a:t>(3)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Ubuntu</a:t>
            </a:r>
            <a:r>
              <a:rPr lang="ja-JP" altLang="en-US" dirty="0" smtClean="0"/>
              <a:t>が起動します</a:t>
            </a:r>
            <a:r>
              <a:rPr lang="en-US" altLang="ja-JP" dirty="0" smtClean="0"/>
              <a:t>.</a:t>
            </a:r>
            <a:r>
              <a:rPr lang="ja-JP" altLang="en-US" dirty="0"/>
              <a:t>インストール時に設定した自分の</a:t>
            </a:r>
            <a:r>
              <a:rPr lang="ja-JP" altLang="en-US" dirty="0" smtClean="0"/>
              <a:t>名前が表示されているはずです</a:t>
            </a:r>
            <a:r>
              <a:rPr lang="en-US" altLang="ja-JP" dirty="0"/>
              <a:t>.</a:t>
            </a:r>
            <a:endParaRPr lang="en-US" altLang="ja-JP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923837"/>
            <a:ext cx="4824536" cy="385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正方形/長方形 3"/>
          <p:cNvSpPr/>
          <p:nvPr/>
        </p:nvSpPr>
        <p:spPr>
          <a:xfrm flipV="1">
            <a:off x="4163637" y="4650445"/>
            <a:ext cx="864096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flipV="1">
            <a:off x="4163637" y="4849947"/>
            <a:ext cx="864096" cy="1394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1475656" y="5229201"/>
            <a:ext cx="3402378" cy="486740"/>
          </a:xfrm>
          <a:prstGeom prst="wedgeRoundRectCallout">
            <a:avLst>
              <a:gd name="adj1" fmla="val 33471"/>
              <a:gd name="adj2" fmla="val -9914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ここ</a:t>
            </a:r>
            <a:r>
              <a:rPr lang="ja-JP" altLang="en-US" dirty="0" smtClean="0">
                <a:solidFill>
                  <a:schemeClr val="tx1"/>
                </a:solidFill>
              </a:rPr>
              <a:t>に自分の名前が表示される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4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の起動</a:t>
            </a:r>
            <a:r>
              <a:rPr kumimoji="1" lang="en-US" altLang="ja-JP" dirty="0" smtClean="0"/>
              <a:t>(4)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自分の名前が表示されているエリア</a:t>
            </a:r>
            <a:r>
              <a:rPr lang="en-US" altLang="ja-JP" dirty="0" smtClean="0"/>
              <a:t>(</a:t>
            </a:r>
            <a:r>
              <a:rPr lang="ja-JP" altLang="en-US" dirty="0" smtClean="0"/>
              <a:t>橙色のエリア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923837"/>
            <a:ext cx="4824536" cy="385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正方形/長方形 3"/>
          <p:cNvSpPr/>
          <p:nvPr/>
        </p:nvSpPr>
        <p:spPr>
          <a:xfrm flipV="1">
            <a:off x="4163637" y="4650445"/>
            <a:ext cx="864096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flipV="1">
            <a:off x="4163637" y="4849947"/>
            <a:ext cx="864096" cy="1394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5148064" y="4953268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5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(3)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変更</a:t>
            </a:r>
            <a:r>
              <a:rPr lang="en-US" altLang="ja-JP" dirty="0" smtClean="0"/>
              <a:t>(C)…”</a:t>
            </a:r>
            <a:r>
              <a:rPr lang="ja-JP" altLang="en-US" dirty="0" smtClean="0"/>
              <a:t>でインストール先のフォルダを変更できます</a:t>
            </a:r>
            <a:r>
              <a:rPr lang="en-US" altLang="ja-JP" dirty="0" smtClean="0"/>
              <a:t>.</a:t>
            </a:r>
          </a:p>
          <a:p>
            <a:r>
              <a:rPr lang="ja-JP" altLang="en-US" dirty="0" smtClean="0"/>
              <a:t>問題なければ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59" y="2924944"/>
            <a:ext cx="4790477" cy="363809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5868144" y="6380159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627784" y="4311872"/>
            <a:ext cx="19116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81809" y="431187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インストール</a:t>
            </a:r>
            <a:r>
              <a:rPr lang="ja-JP" altLang="en-US" dirty="0"/>
              <a:t>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46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08" y="2852936"/>
            <a:ext cx="4962185" cy="396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の起動</a:t>
            </a:r>
            <a:r>
              <a:rPr kumimoji="1" lang="en-US" altLang="ja-JP" dirty="0" smtClean="0"/>
              <a:t>(6)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パスワード入力画面が表示されるので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インストール</a:t>
            </a:r>
            <a:r>
              <a:rPr lang="ja-JP" altLang="en-US" dirty="0" smtClean="0"/>
              <a:t>時に設定したパスワードを入力し</a:t>
            </a:r>
            <a:r>
              <a:rPr lang="en-US" altLang="ja-JP" dirty="0" smtClean="0"/>
              <a:t>, </a:t>
            </a:r>
            <a:r>
              <a:rPr lang="ja-JP" altLang="en-US" dirty="0" smtClean="0"/>
              <a:t>改行キーを押す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 flipV="1">
            <a:off x="4158797" y="4480400"/>
            <a:ext cx="864096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flipV="1">
            <a:off x="4211960" y="4715868"/>
            <a:ext cx="864096" cy="1394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45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の起動</a:t>
            </a:r>
            <a:r>
              <a:rPr kumimoji="1" lang="en-US" altLang="ja-JP" dirty="0" smtClean="0"/>
              <a:t>(7)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が起動します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81" y="2428914"/>
            <a:ext cx="5366638" cy="428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2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</a:t>
            </a:r>
            <a:r>
              <a:rPr lang="ja-JP" altLang="en-US" dirty="0"/>
              <a:t>終了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右上の電源ボタンを押し</a:t>
            </a:r>
            <a:r>
              <a:rPr lang="en-US" altLang="ja-JP" dirty="0" smtClean="0"/>
              <a:t>, “</a:t>
            </a:r>
            <a:r>
              <a:rPr lang="ja-JP" altLang="en-US" dirty="0" smtClean="0"/>
              <a:t>シャットダウン</a:t>
            </a:r>
            <a:r>
              <a:rPr lang="en-US" altLang="ja-JP" dirty="0" smtClean="0"/>
              <a:t>…”</a:t>
            </a:r>
            <a:r>
              <a:rPr lang="ja-JP" altLang="en-US" dirty="0" smtClean="0"/>
              <a:t>を選択します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55" y="2406929"/>
            <a:ext cx="5490091" cy="438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6336196" y="3645024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の終了</a:t>
            </a:r>
            <a:r>
              <a:rPr kumimoji="1"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“シャットダウン”をクリックします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22" y="2398587"/>
            <a:ext cx="5481356" cy="437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矢印コネクタ 6"/>
          <p:cNvCxnSpPr/>
          <p:nvPr/>
        </p:nvCxnSpPr>
        <p:spPr>
          <a:xfrm flipH="1" flipV="1">
            <a:off x="5508104" y="4941168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Perl</a:t>
            </a:r>
            <a:r>
              <a:rPr kumimoji="1" lang="ja-JP" altLang="en-US" dirty="0" smtClean="0"/>
              <a:t>入学式 </a:t>
            </a:r>
            <a:r>
              <a:rPr kumimoji="1" lang="en-US" altLang="ja-JP" dirty="0" smtClean="0"/>
              <a:t>#1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CUI</a:t>
            </a:r>
            <a:r>
              <a:rPr lang="ja-JP" altLang="en-US" dirty="0" smtClean="0"/>
              <a:t>とコマンド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5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Ubuntu</a:t>
            </a:r>
            <a:r>
              <a:rPr lang="ja-JP" altLang="en-US" dirty="0" smtClean="0"/>
              <a:t>も</a:t>
            </a:r>
            <a:r>
              <a:rPr lang="en-US" altLang="ja-JP" dirty="0" smtClean="0"/>
              <a:t>Windows</a:t>
            </a:r>
            <a:r>
              <a:rPr lang="ja-JP" altLang="en-US" dirty="0" smtClean="0"/>
              <a:t>と同じく</a:t>
            </a:r>
            <a:r>
              <a:rPr lang="en-US" altLang="ja-JP" dirty="0" smtClean="0"/>
              <a:t>GUI</a:t>
            </a:r>
            <a:r>
              <a:rPr lang="ja-JP" altLang="en-US" dirty="0" smtClean="0"/>
              <a:t>で操作可能です</a:t>
            </a:r>
            <a:r>
              <a:rPr lang="en-US" altLang="ja-JP" dirty="0" smtClean="0"/>
              <a:t>.</a:t>
            </a:r>
          </a:p>
          <a:p>
            <a:r>
              <a:rPr kumimoji="1" lang="ja-JP" altLang="en-US" dirty="0" smtClean="0"/>
              <a:t>ですが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プログラミングをする上で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は避けられません</a:t>
            </a:r>
            <a:r>
              <a:rPr kumimoji="1" lang="en-US" altLang="ja-JP" dirty="0" smtClean="0"/>
              <a:t>.</a:t>
            </a:r>
          </a:p>
          <a:p>
            <a:pPr lvl="1"/>
            <a:r>
              <a:rPr kumimoji="1" lang="en-US" altLang="ja-JP" dirty="0" smtClean="0"/>
              <a:t>CUI</a:t>
            </a:r>
            <a:r>
              <a:rPr lang="ja-JP" altLang="en-US" dirty="0"/>
              <a:t> </a:t>
            </a:r>
            <a:r>
              <a:rPr lang="en-US" altLang="ja-JP" dirty="0" smtClean="0"/>
              <a:t>… Character User Interface</a:t>
            </a:r>
          </a:p>
          <a:p>
            <a:pPr lvl="1"/>
            <a:r>
              <a:rPr kumimoji="1" lang="ja-JP" altLang="en-US" dirty="0" smtClean="0"/>
              <a:t>文字によって操作を行うインターフェイスのこと</a:t>
            </a:r>
            <a:r>
              <a:rPr kumimoji="1" lang="en-US" altLang="ja-JP" dirty="0" smtClean="0"/>
              <a:t>.</a:t>
            </a:r>
          </a:p>
          <a:p>
            <a:pPr lvl="1"/>
            <a:r>
              <a:rPr lang="en-US" altLang="ja-JP" dirty="0" smtClean="0"/>
              <a:t>Windows</a:t>
            </a:r>
            <a:r>
              <a:rPr lang="ja-JP" altLang="en-US" dirty="0" smtClean="0"/>
              <a:t>ならコマンドプロンプトなどが該当します</a:t>
            </a:r>
            <a:r>
              <a:rPr lang="en-US" altLang="ja-JP" dirty="0" smtClean="0"/>
              <a:t>.</a:t>
            </a:r>
          </a:p>
          <a:p>
            <a:r>
              <a:rPr lang="ja-JP" altLang="en-US" dirty="0" smtClean="0"/>
              <a:t>基本的な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の操作を</a:t>
            </a:r>
            <a:r>
              <a:rPr lang="en-US" altLang="ja-JP" dirty="0" smtClean="0"/>
              <a:t>, </a:t>
            </a:r>
            <a:r>
              <a:rPr lang="ja-JP" altLang="en-US" dirty="0" smtClean="0"/>
              <a:t>実際に操作しながら体験してみましょう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Ubuntu</a:t>
            </a:r>
            <a:r>
              <a:rPr lang="ja-JP" altLang="en-US" dirty="0" smtClean="0"/>
              <a:t>で利用可能なコマンドを紹介します</a:t>
            </a:r>
            <a:r>
              <a:rPr lang="en-US" altLang="ja-JP" dirty="0" smtClean="0"/>
              <a:t>.</a:t>
            </a:r>
          </a:p>
          <a:p>
            <a:pPr lvl="1"/>
            <a:r>
              <a:rPr lang="ja-JP" altLang="en-US" dirty="0" smtClean="0"/>
              <a:t>一部コマンドは</a:t>
            </a:r>
            <a:r>
              <a:rPr lang="en-US" altLang="ja-JP" dirty="0" smtClean="0"/>
              <a:t>Mac OS X</a:t>
            </a:r>
            <a:r>
              <a:rPr lang="ja-JP" altLang="en-US" dirty="0" smtClean="0"/>
              <a:t>のターミナルでは使えませんのでご了承下さい</a:t>
            </a:r>
            <a:r>
              <a:rPr lang="en-US" altLang="ja-JP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66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Shell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シェルは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の機能の一部であり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プログラムの起動や制御を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で行うプログラムです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Ubuntu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”bash”</a:t>
            </a:r>
            <a:r>
              <a:rPr kumimoji="1" lang="ja-JP" altLang="en-US" dirty="0" smtClean="0"/>
              <a:t>と呼ばれるシェルがよく使われます</a:t>
            </a:r>
            <a:r>
              <a:rPr kumimoji="1" lang="en-US" altLang="ja-JP" dirty="0" smtClean="0"/>
              <a:t>.</a:t>
            </a:r>
          </a:p>
          <a:p>
            <a:pPr lvl="1"/>
            <a:r>
              <a:rPr lang="ja-JP" altLang="en-US" dirty="0" smtClean="0"/>
              <a:t>高性能な</a:t>
            </a:r>
            <a:r>
              <a:rPr lang="en-US" altLang="ja-JP" dirty="0" smtClean="0"/>
              <a:t>”</a:t>
            </a:r>
            <a:r>
              <a:rPr lang="en-US" altLang="ja-JP" dirty="0" err="1" smtClean="0"/>
              <a:t>zsh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などもあります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8473"/>
          <a:stretch/>
        </p:blipFill>
        <p:spPr>
          <a:xfrm>
            <a:off x="2041061" y="3861048"/>
            <a:ext cx="5037595" cy="28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Shell</a:t>
            </a:r>
            <a:r>
              <a:rPr kumimoji="1" lang="ja-JP" altLang="en-US" dirty="0" smtClean="0"/>
              <a:t>の起動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59" y="2924944"/>
            <a:ext cx="5542858" cy="3352381"/>
          </a:xfr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4611496" y="3075421"/>
            <a:ext cx="936104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角丸四角形吹き出し 9"/>
          <p:cNvSpPr/>
          <p:nvPr/>
        </p:nvSpPr>
        <p:spPr>
          <a:xfrm>
            <a:off x="5272154" y="4005064"/>
            <a:ext cx="3024336" cy="648072"/>
          </a:xfrm>
          <a:prstGeom prst="wedgeRoundRectCallout">
            <a:avLst>
              <a:gd name="adj1" fmla="val -21852"/>
              <a:gd name="adj2" fmla="val -9648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“端末”をクリックして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上のバーへドラッグする</a:t>
            </a:r>
            <a:r>
              <a:rPr kumimoji="1" lang="en-US" altLang="ja-JP" dirty="0" smtClean="0">
                <a:solidFill>
                  <a:schemeClr val="tx1"/>
                </a:solidFill>
              </a:rPr>
              <a:t>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4068366" y="2061536"/>
            <a:ext cx="3024336" cy="648072"/>
          </a:xfrm>
          <a:prstGeom prst="wedgeRoundRectCallout">
            <a:avLst>
              <a:gd name="adj1" fmla="val -38158"/>
              <a:gd name="adj2" fmla="val 7790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このアイコンをクリックすれば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端末</a:t>
            </a:r>
            <a:r>
              <a:rPr lang="en-US" altLang="ja-JP" dirty="0" smtClean="0">
                <a:solidFill>
                  <a:schemeClr val="tx1"/>
                </a:solidFill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</a:rPr>
              <a:t>シェル</a:t>
            </a:r>
            <a:r>
              <a:rPr lang="en-US" altLang="ja-JP" dirty="0" smtClean="0">
                <a:solidFill>
                  <a:schemeClr val="tx1"/>
                </a:solidFill>
              </a:rPr>
              <a:t>)</a:t>
            </a:r>
            <a:r>
              <a:rPr lang="ja-JP" altLang="en-US" dirty="0" smtClean="0">
                <a:solidFill>
                  <a:schemeClr val="tx1"/>
                </a:solidFill>
              </a:rPr>
              <a:t>が起動できる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Shell</a:t>
            </a:r>
            <a:r>
              <a:rPr lang="ja-JP" altLang="en-US" dirty="0"/>
              <a:t>の起動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端末を起動するとこのような画面になります</a:t>
            </a:r>
            <a:r>
              <a:rPr kumimoji="1" lang="en-US" altLang="ja-JP" dirty="0" smtClean="0"/>
              <a:t>.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それでは操作を開始しましょう</a:t>
            </a:r>
            <a:r>
              <a:rPr lang="en-US" altLang="ja-JP" dirty="0" smtClean="0"/>
              <a:t>!</a:t>
            </a:r>
            <a:endParaRPr kumimoji="1" lang="en-US" altLang="ja-JP" dirty="0" smtClean="0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2996952"/>
            <a:ext cx="5256584" cy="339109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943708" y="3403225"/>
            <a:ext cx="540060" cy="151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3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941168"/>
          </a:xfrm>
        </p:spPr>
        <p:txBody>
          <a:bodyPr anchor="ctr"/>
          <a:lstStyle/>
          <a:p>
            <a:r>
              <a:rPr lang="en-US" altLang="ja-JP" dirty="0" err="1"/>
              <a:t>l</a:t>
            </a:r>
            <a:r>
              <a:rPr lang="en-US" altLang="ja-JP" dirty="0" err="1" smtClean="0"/>
              <a:t>s</a:t>
            </a:r>
            <a:r>
              <a:rPr lang="en-US" altLang="ja-JP" dirty="0" smtClean="0"/>
              <a:t> </a:t>
            </a:r>
          </a:p>
          <a:p>
            <a:pPr lvl="1"/>
            <a:r>
              <a:rPr lang="ja-JP" altLang="en-US" dirty="0"/>
              <a:t>現在</a:t>
            </a:r>
            <a:r>
              <a:rPr lang="ja-JP" altLang="en-US" dirty="0" smtClean="0"/>
              <a:t>居るディレクトリにあるファイルを全て表示します</a:t>
            </a:r>
            <a:r>
              <a:rPr lang="en-US" altLang="ja-JP" dirty="0" smtClean="0"/>
              <a:t>.</a:t>
            </a:r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r>
              <a:rPr lang="en-US" altLang="ja-JP" dirty="0" err="1"/>
              <a:t>p</a:t>
            </a:r>
            <a:r>
              <a:rPr lang="en-US" altLang="ja-JP" dirty="0" err="1" smtClean="0"/>
              <a:t>wd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現在居るディレクトリを表示します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2924944"/>
            <a:ext cx="792088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デスクトップ　ダウンロード　</a:t>
            </a:r>
            <a:r>
              <a:rPr lang="en-US" altLang="ja-JP" dirty="0" smtClean="0">
                <a:solidFill>
                  <a:schemeClr val="tx1"/>
                </a:solidFill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</a:rPr>
              <a:t>以下省略</a:t>
            </a:r>
            <a:r>
              <a:rPr lang="en-US" altLang="ja-JP" dirty="0" smtClean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11560" y="4653136"/>
            <a:ext cx="792088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pwd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/home/username</a:t>
            </a:r>
          </a:p>
        </p:txBody>
      </p:sp>
    </p:spTree>
    <p:extLst>
      <p:ext uri="{BB962C8B-B14F-4D97-AF65-F5344CB8AC3E}">
        <p14:creationId xmlns:p14="http://schemas.microsoft.com/office/powerpoint/2010/main" val="12164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(4)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2627784" y="4311872"/>
            <a:ext cx="19116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81809" y="431187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インストール</a:t>
            </a:r>
            <a:r>
              <a:rPr lang="ja-JP" altLang="en-US" dirty="0"/>
              <a:t>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58" y="2719929"/>
            <a:ext cx="4790477" cy="363809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5868144" y="622278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角丸四角形吹き出し 5"/>
          <p:cNvSpPr/>
          <p:nvPr/>
        </p:nvSpPr>
        <p:spPr>
          <a:xfrm>
            <a:off x="107504" y="4472810"/>
            <a:ext cx="2808311" cy="900405"/>
          </a:xfrm>
          <a:prstGeom prst="wedgeRoundRectCallout">
            <a:avLst>
              <a:gd name="adj1" fmla="val 33711"/>
              <a:gd name="adj2" fmla="val -1031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起動時に製品の更新を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確認しないなら</a:t>
            </a:r>
            <a:r>
              <a:rPr lang="en-US" altLang="ja-JP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チェックを外す</a:t>
            </a:r>
            <a:r>
              <a:rPr kumimoji="1"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941168"/>
          </a:xfrm>
        </p:spPr>
        <p:txBody>
          <a:bodyPr/>
          <a:lstStyle/>
          <a:p>
            <a:r>
              <a:rPr lang="en-US" altLang="ja-JP" dirty="0" err="1"/>
              <a:t>m</a:t>
            </a:r>
            <a:r>
              <a:rPr lang="en-US" altLang="ja-JP" dirty="0" err="1" smtClean="0"/>
              <a:t>kdir</a:t>
            </a:r>
            <a:r>
              <a:rPr lang="en-US" altLang="ja-JP" dirty="0" smtClean="0"/>
              <a:t> [directory name] </a:t>
            </a:r>
          </a:p>
          <a:p>
            <a:pPr lvl="1"/>
            <a:r>
              <a:rPr lang="en-US" altLang="ja-JP" dirty="0" smtClean="0"/>
              <a:t>[directory name]</a:t>
            </a:r>
            <a:r>
              <a:rPr lang="ja-JP" altLang="en-US" dirty="0" smtClean="0"/>
              <a:t>というディレクトリを作</a:t>
            </a:r>
            <a:r>
              <a:rPr lang="ja-JP" altLang="en-US" dirty="0"/>
              <a:t>ります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r>
              <a:rPr lang="en-US" altLang="ja-JP" dirty="0" smtClean="0"/>
              <a:t>cd [target directory]			</a:t>
            </a:r>
          </a:p>
          <a:p>
            <a:pPr lvl="1"/>
            <a:r>
              <a:rPr lang="en-US" altLang="ja-JP" dirty="0" smtClean="0"/>
              <a:t>[target directory]</a:t>
            </a:r>
            <a:r>
              <a:rPr lang="ja-JP" altLang="en-US" dirty="0" smtClean="0"/>
              <a:t>に移動します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2852936"/>
            <a:ext cx="7920880" cy="864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mkdir</a:t>
            </a:r>
            <a:r>
              <a:rPr lang="en-US" altLang="ja-JP" dirty="0" smtClean="0">
                <a:solidFill>
                  <a:schemeClr val="tx1"/>
                </a:solidFill>
              </a:rPr>
              <a:t> sample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sample</a:t>
            </a:r>
            <a:r>
              <a:rPr lang="ja-JP" altLang="en-US" dirty="0" smtClean="0">
                <a:solidFill>
                  <a:schemeClr val="tx1"/>
                </a:solidFill>
              </a:rPr>
              <a:t>　デスクトップ　ダウンロード　</a:t>
            </a:r>
            <a:r>
              <a:rPr lang="en-US" altLang="ja-JP" dirty="0" smtClean="0">
                <a:solidFill>
                  <a:schemeClr val="tx1"/>
                </a:solidFill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</a:rPr>
              <a:t>以下省略</a:t>
            </a:r>
            <a:r>
              <a:rPr lang="en-US" altLang="ja-JP" dirty="0" smtClean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11560" y="4653136"/>
            <a:ext cx="7920880" cy="17281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cd sample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pwd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/home/username/sample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cd ..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pwd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/home/username</a:t>
            </a:r>
          </a:p>
        </p:txBody>
      </p:sp>
      <p:sp>
        <p:nvSpPr>
          <p:cNvPr id="6" name="角丸四角形吹き出し 5"/>
          <p:cNvSpPr/>
          <p:nvPr/>
        </p:nvSpPr>
        <p:spPr>
          <a:xfrm>
            <a:off x="2627784" y="5548883"/>
            <a:ext cx="3024336" cy="648072"/>
          </a:xfrm>
          <a:prstGeom prst="wedgeRoundRectCallout">
            <a:avLst>
              <a:gd name="adj1" fmla="val -90814"/>
              <a:gd name="adj2" fmla="val -2356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上のディレクトリは</a:t>
            </a:r>
            <a:r>
              <a:rPr lang="en-US" altLang="ja-JP" dirty="0" smtClean="0">
                <a:solidFill>
                  <a:schemeClr val="tx1"/>
                </a:solidFill>
              </a:rPr>
              <a:t>”..”</a:t>
            </a:r>
            <a:r>
              <a:rPr lang="ja-JP" altLang="en-US" dirty="0" smtClean="0">
                <a:solidFill>
                  <a:schemeClr val="tx1"/>
                </a:solidFill>
              </a:rPr>
              <a:t>で示す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941168"/>
          </a:xfrm>
        </p:spPr>
        <p:txBody>
          <a:bodyPr/>
          <a:lstStyle/>
          <a:p>
            <a:r>
              <a:rPr lang="en-US" altLang="ja-JP" dirty="0" err="1" smtClean="0"/>
              <a:t>rm</a:t>
            </a:r>
            <a:r>
              <a:rPr lang="en-US" altLang="ja-JP" dirty="0"/>
              <a:t> </a:t>
            </a:r>
            <a:r>
              <a:rPr lang="en-US" altLang="ja-JP" dirty="0" smtClean="0"/>
              <a:t>[target file] </a:t>
            </a:r>
          </a:p>
          <a:p>
            <a:pPr lvl="1"/>
            <a:r>
              <a:rPr lang="en-US" altLang="ja-JP" dirty="0" smtClean="0"/>
              <a:t>[target file]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除する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r>
              <a:rPr lang="en-US" altLang="ja-JP" dirty="0" err="1"/>
              <a:t>r</a:t>
            </a:r>
            <a:r>
              <a:rPr lang="en-US" altLang="ja-JP" dirty="0" err="1" smtClean="0"/>
              <a:t>m</a:t>
            </a:r>
            <a:r>
              <a:rPr lang="en-US" altLang="ja-JP" dirty="0" smtClean="0"/>
              <a:t> –</a:t>
            </a:r>
            <a:r>
              <a:rPr lang="en-US" altLang="ja-JP" dirty="0" err="1" smtClean="0"/>
              <a:t>rf</a:t>
            </a:r>
            <a:r>
              <a:rPr lang="en-US" altLang="ja-JP" dirty="0" smtClean="0"/>
              <a:t> [target directory]</a:t>
            </a:r>
          </a:p>
          <a:p>
            <a:pPr lvl="1"/>
            <a:r>
              <a:rPr lang="en-US" altLang="ja-JP" dirty="0" smtClean="0"/>
              <a:t>[target directory]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除する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ディレクトリを削除するときはこちらを使わなければならない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2924944"/>
            <a:ext cx="7920880" cy="1512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altLang="ja-JP" dirty="0" err="1" smtClean="0">
                <a:solidFill>
                  <a:schemeClr val="tx1"/>
                </a:solidFill>
              </a:rPr>
              <a:t>sample_picture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rm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>
                <a:solidFill>
                  <a:schemeClr val="tx1"/>
                </a:solidFill>
              </a:rPr>
              <a:t>s</a:t>
            </a:r>
            <a:r>
              <a:rPr lang="en-US" altLang="ja-JP" dirty="0" err="1" smtClean="0">
                <a:solidFill>
                  <a:schemeClr val="tx1"/>
                </a:solidFill>
              </a:rPr>
              <a:t>ample_picture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(4)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941168"/>
          </a:xfrm>
        </p:spPr>
        <p:txBody>
          <a:bodyPr/>
          <a:lstStyle/>
          <a:p>
            <a:r>
              <a:rPr lang="en-US" altLang="ja-JP" dirty="0" err="1" smtClean="0"/>
              <a:t>cp</a:t>
            </a:r>
            <a:r>
              <a:rPr lang="en-US" altLang="ja-JP" dirty="0" smtClean="0"/>
              <a:t> [source file] [target]</a:t>
            </a:r>
          </a:p>
          <a:p>
            <a:pPr lvl="1"/>
            <a:r>
              <a:rPr lang="en-US" altLang="ja-JP" dirty="0" smtClean="0"/>
              <a:t>[source file]</a:t>
            </a:r>
            <a:r>
              <a:rPr lang="ja-JP" altLang="en-US" dirty="0" smtClean="0"/>
              <a:t>を</a:t>
            </a:r>
            <a:r>
              <a:rPr lang="en-US" altLang="ja-JP" dirty="0" smtClean="0"/>
              <a:t>[target]</a:t>
            </a:r>
            <a:r>
              <a:rPr lang="ja-JP" altLang="en-US" dirty="0" smtClean="0"/>
              <a:t>にコピーする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r>
              <a:rPr lang="en-US" altLang="ja-JP" dirty="0" err="1" smtClean="0"/>
              <a:t>cp</a:t>
            </a:r>
            <a:r>
              <a:rPr lang="en-US" altLang="ja-JP" dirty="0" smtClean="0"/>
              <a:t> –r [source directory] [target]</a:t>
            </a:r>
          </a:p>
          <a:p>
            <a:pPr lvl="1"/>
            <a:r>
              <a:rPr lang="en-US" altLang="ja-JP" dirty="0" smtClean="0"/>
              <a:t>[source directory]</a:t>
            </a:r>
            <a:r>
              <a:rPr lang="ja-JP" altLang="en-US" dirty="0" smtClean="0"/>
              <a:t>を</a:t>
            </a:r>
            <a:r>
              <a:rPr lang="en-US" altLang="ja-JP" dirty="0" smtClean="0"/>
              <a:t>[target]</a:t>
            </a:r>
            <a:r>
              <a:rPr lang="ja-JP" altLang="en-US" dirty="0" smtClean="0"/>
              <a:t>にコピーする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ディレクトリを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コピーするときはこちらを使わなければならない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2924944"/>
            <a:ext cx="7920880" cy="1512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altLang="ja-JP" dirty="0" err="1" smtClean="0">
                <a:solidFill>
                  <a:schemeClr val="tx1"/>
                </a:solidFill>
              </a:rPr>
              <a:t>sample_picture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cp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en-US" altLang="ja-JP" dirty="0" smtClean="0">
                <a:solidFill>
                  <a:schemeClr val="tx1"/>
                </a:solidFill>
              </a:rPr>
              <a:t> sample_text2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>
                <a:solidFill>
                  <a:schemeClr val="tx1"/>
                </a:solidFill>
              </a:rPr>
              <a:t>s</a:t>
            </a:r>
            <a:r>
              <a:rPr lang="en-US" altLang="ja-JP" dirty="0" err="1" smtClean="0">
                <a:solidFill>
                  <a:schemeClr val="tx1"/>
                </a:solidFill>
              </a:rPr>
              <a:t>ample_text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altLang="ja-JP" dirty="0" smtClean="0">
                <a:solidFill>
                  <a:schemeClr val="tx1"/>
                </a:solidFill>
              </a:rPr>
              <a:t>sample_text2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en-US" altLang="ja-JP" dirty="0" err="1" smtClean="0">
                <a:solidFill>
                  <a:schemeClr val="tx1"/>
                </a:solidFill>
              </a:rPr>
              <a:t>sample_picture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941168"/>
          </a:xfrm>
        </p:spPr>
        <p:txBody>
          <a:bodyPr/>
          <a:lstStyle/>
          <a:p>
            <a:r>
              <a:rPr lang="en-US" altLang="ja-JP" dirty="0" smtClean="0"/>
              <a:t>mv [source file] [target]</a:t>
            </a:r>
          </a:p>
          <a:p>
            <a:pPr lvl="1"/>
            <a:r>
              <a:rPr lang="en-US" altLang="ja-JP" dirty="0" smtClean="0"/>
              <a:t>[source file]</a:t>
            </a:r>
            <a:r>
              <a:rPr lang="ja-JP" altLang="en-US" dirty="0" smtClean="0"/>
              <a:t>を</a:t>
            </a:r>
            <a:r>
              <a:rPr lang="en-US" altLang="ja-JP" dirty="0" smtClean="0"/>
              <a:t>[target]</a:t>
            </a:r>
            <a:r>
              <a:rPr lang="ja-JP" altLang="en-US" dirty="0" smtClean="0"/>
              <a:t>に</a:t>
            </a:r>
            <a:r>
              <a:rPr lang="ja-JP" altLang="en-US" dirty="0"/>
              <a:t>移動</a:t>
            </a:r>
            <a:r>
              <a:rPr lang="ja-JP" altLang="en-US" dirty="0" smtClean="0"/>
              <a:t>する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移動だけでなく</a:t>
            </a:r>
            <a:r>
              <a:rPr lang="en-US" altLang="ja-JP" dirty="0" smtClean="0"/>
              <a:t>, </a:t>
            </a:r>
            <a:r>
              <a:rPr lang="ja-JP" altLang="en-US" dirty="0" smtClean="0"/>
              <a:t>ファイルやディレクトリの名前を変更するためにも使われる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2924944"/>
            <a:ext cx="7920880" cy="1512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altLang="ja-JP" dirty="0" err="1" smtClean="0">
                <a:solidFill>
                  <a:schemeClr val="tx1"/>
                </a:solidFill>
              </a:rPr>
              <a:t>sample_picture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$ mv </a:t>
            </a:r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en-US" altLang="ja-JP" dirty="0" smtClean="0">
                <a:solidFill>
                  <a:schemeClr val="tx1"/>
                </a:solidFill>
              </a:rPr>
              <a:t> sample_text2</a:t>
            </a:r>
          </a:p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sample_text2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en-US" altLang="ja-JP" dirty="0" err="1" smtClean="0">
                <a:solidFill>
                  <a:schemeClr val="tx1"/>
                </a:solidFill>
              </a:rPr>
              <a:t>sample_picture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579296" cy="4941168"/>
          </a:xfrm>
        </p:spPr>
        <p:txBody>
          <a:bodyPr/>
          <a:lstStyle/>
          <a:p>
            <a:r>
              <a:rPr lang="en-US" altLang="ja-JP" dirty="0" err="1"/>
              <a:t>g</a:t>
            </a:r>
            <a:r>
              <a:rPr lang="en-US" altLang="ja-JP" dirty="0" err="1" smtClean="0"/>
              <a:t>edit</a:t>
            </a:r>
            <a:r>
              <a:rPr lang="en-US" altLang="ja-JP" dirty="0" smtClean="0"/>
              <a:t> ([source file])</a:t>
            </a:r>
            <a:endParaRPr lang="en-US" altLang="ja-JP" dirty="0"/>
          </a:p>
          <a:p>
            <a:pPr lvl="1"/>
            <a:r>
              <a:rPr lang="en-US" altLang="ja-JP" dirty="0" err="1"/>
              <a:t>g</a:t>
            </a:r>
            <a:r>
              <a:rPr lang="en-US" altLang="ja-JP" dirty="0" err="1" smtClean="0"/>
              <a:t>edit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エディタ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を開始する</a:t>
            </a:r>
            <a:r>
              <a:rPr lang="en-US" altLang="ja-JP" dirty="0" smtClean="0"/>
              <a:t>. [source file]</a:t>
            </a:r>
            <a:r>
              <a:rPr lang="ja-JP" altLang="en-US" dirty="0" smtClean="0"/>
              <a:t>を指定すれば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そのファイルをエディタで開く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r>
              <a:rPr lang="en-US" altLang="ja-JP" dirty="0" smtClean="0"/>
              <a:t>Max OS X</a:t>
            </a:r>
            <a:r>
              <a:rPr lang="ja-JP" altLang="en-US" dirty="0" err="1" smtClean="0"/>
              <a:t>には</a:t>
            </a:r>
            <a:r>
              <a:rPr lang="en-US" altLang="ja-JP" dirty="0" err="1" smtClean="0"/>
              <a:t>gedit</a:t>
            </a:r>
            <a:r>
              <a:rPr lang="ja-JP" altLang="en-US" dirty="0" smtClean="0"/>
              <a:t>が搭載されていないので</a:t>
            </a:r>
            <a:r>
              <a:rPr lang="en-US" altLang="ja-JP" dirty="0" smtClean="0"/>
              <a:t>, </a:t>
            </a:r>
            <a:r>
              <a:rPr lang="ja-JP" altLang="en-US" dirty="0" smtClean="0"/>
              <a:t>使えません</a:t>
            </a:r>
            <a:r>
              <a:rPr lang="en-US" altLang="ja-JP" dirty="0" smtClean="0"/>
              <a:t>.</a:t>
            </a:r>
          </a:p>
          <a:p>
            <a:pPr marL="393192" lvl="1" indent="0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3364698"/>
            <a:ext cx="7920880" cy="1008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 </a:t>
            </a:r>
            <a:r>
              <a:rPr lang="en-US" altLang="ja-JP" dirty="0" err="1" smtClean="0">
                <a:solidFill>
                  <a:schemeClr val="tx1"/>
                </a:solidFill>
              </a:rPr>
              <a:t>ls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$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gedit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3059831" y="3544718"/>
            <a:ext cx="3156033" cy="648072"/>
          </a:xfrm>
          <a:prstGeom prst="wedgeRoundRectCallout">
            <a:avLst>
              <a:gd name="adj1" fmla="val -64316"/>
              <a:gd name="adj2" fmla="val 414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“</a:t>
            </a:r>
            <a:r>
              <a:rPr lang="en-US" altLang="ja-JP" dirty="0" err="1" smtClean="0">
                <a:solidFill>
                  <a:schemeClr val="tx1"/>
                </a:solidFill>
              </a:rPr>
              <a:t>sample_text</a:t>
            </a:r>
            <a:r>
              <a:rPr lang="en-US" altLang="ja-JP" dirty="0" smtClean="0">
                <a:solidFill>
                  <a:schemeClr val="tx1"/>
                </a:solidFill>
              </a:rPr>
              <a:t>”</a:t>
            </a:r>
            <a:r>
              <a:rPr lang="ja-JP" altLang="en-US" dirty="0" smtClean="0">
                <a:solidFill>
                  <a:schemeClr val="tx1"/>
                </a:solidFill>
              </a:rPr>
              <a:t>をエディタで開く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コマン</a:t>
            </a:r>
            <a:r>
              <a:rPr lang="ja-JP" altLang="en-US" dirty="0"/>
              <a:t>ド</a:t>
            </a:r>
            <a:r>
              <a:rPr lang="ja-JP" altLang="en-US" dirty="0" smtClean="0"/>
              <a:t>集</a:t>
            </a:r>
            <a:r>
              <a:rPr lang="en-US" altLang="ja-JP" dirty="0" smtClean="0"/>
              <a:t>(7)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16832"/>
            <a:ext cx="8579296" cy="4941168"/>
          </a:xfrm>
        </p:spPr>
        <p:txBody>
          <a:bodyPr/>
          <a:lstStyle/>
          <a:p>
            <a:r>
              <a:rPr lang="en-US" altLang="ja-JP" dirty="0" smtClean="0"/>
              <a:t>nautilus ([target directory])</a:t>
            </a:r>
            <a:endParaRPr lang="en-US" altLang="ja-JP" dirty="0"/>
          </a:p>
          <a:p>
            <a:pPr lvl="1"/>
            <a:r>
              <a:rPr lang="en-US" altLang="ja-JP" dirty="0" smtClean="0"/>
              <a:t>nautilus(</a:t>
            </a:r>
            <a:r>
              <a:rPr lang="ja-JP" altLang="en-US" dirty="0" smtClean="0"/>
              <a:t>ファイル</a:t>
            </a:r>
            <a:r>
              <a:rPr lang="ja-JP" altLang="en-US" dirty="0"/>
              <a:t>マネージャ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を開始する</a:t>
            </a:r>
            <a:r>
              <a:rPr lang="en-US" altLang="ja-JP" dirty="0" smtClean="0"/>
              <a:t>. [target directory]</a:t>
            </a:r>
            <a:r>
              <a:rPr lang="ja-JP" altLang="en-US" dirty="0" smtClean="0"/>
              <a:t>を指定すれば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そのディレクトリを開く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r>
              <a:rPr lang="en-US" altLang="ja-JP" dirty="0" smtClean="0"/>
              <a:t>Max OS X</a:t>
            </a:r>
            <a:r>
              <a:rPr lang="ja-JP" altLang="en-US" dirty="0" err="1" smtClean="0"/>
              <a:t>には</a:t>
            </a:r>
            <a:r>
              <a:rPr lang="en-US" altLang="ja-JP" dirty="0" smtClean="0"/>
              <a:t>nautilus</a:t>
            </a:r>
            <a:r>
              <a:rPr lang="ja-JP" altLang="en-US" dirty="0" smtClean="0"/>
              <a:t>が搭載されていないので</a:t>
            </a:r>
            <a:r>
              <a:rPr lang="en-US" altLang="ja-JP" dirty="0" smtClean="0"/>
              <a:t>, </a:t>
            </a:r>
            <a:r>
              <a:rPr lang="ja-JP" altLang="en-US" dirty="0" smtClean="0"/>
              <a:t>使えません</a:t>
            </a:r>
            <a:r>
              <a:rPr lang="en-US" altLang="ja-JP" dirty="0" smtClean="0"/>
              <a:t>.</a:t>
            </a:r>
          </a:p>
          <a:p>
            <a:pPr marL="393192" lvl="1" indent="0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3364698"/>
            <a:ext cx="7920880" cy="424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$</a:t>
            </a:r>
            <a:r>
              <a:rPr lang="ja-JP" altLang="en-US" dirty="0" smtClean="0">
                <a:solidFill>
                  <a:schemeClr val="tx1"/>
                </a:solidFill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</a:rPr>
              <a:t>nautilus .</a:t>
            </a:r>
          </a:p>
        </p:txBody>
      </p:sp>
      <p:sp>
        <p:nvSpPr>
          <p:cNvPr id="5" name="角丸四角形吹き出し 4"/>
          <p:cNvSpPr/>
          <p:nvPr/>
        </p:nvSpPr>
        <p:spPr>
          <a:xfrm>
            <a:off x="2123728" y="3879962"/>
            <a:ext cx="3156033" cy="648072"/>
          </a:xfrm>
          <a:prstGeom prst="wedgeRoundRectCallout">
            <a:avLst>
              <a:gd name="adj1" fmla="val -57480"/>
              <a:gd name="adj2" fmla="val -8063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現在居るディレクトリ</a:t>
            </a:r>
            <a:r>
              <a:rPr lang="en-US" altLang="ja-JP" dirty="0" smtClean="0">
                <a:solidFill>
                  <a:schemeClr val="tx1"/>
                </a:solidFill>
              </a:rPr>
              <a:t>(“.”)</a:t>
            </a:r>
            <a:r>
              <a:rPr lang="ja-JP" altLang="en-US" dirty="0" smtClean="0">
                <a:solidFill>
                  <a:schemeClr val="tx1"/>
                </a:solidFill>
              </a:rPr>
              <a:t>をファイルマネージャで開く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Perl</a:t>
            </a:r>
            <a:r>
              <a:rPr kumimoji="1" lang="ja-JP" altLang="en-US" dirty="0" smtClean="0"/>
              <a:t>入学式 </a:t>
            </a:r>
            <a:r>
              <a:rPr kumimoji="1" lang="en-US" altLang="ja-JP" dirty="0" smtClean="0"/>
              <a:t>#1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 smtClean="0"/>
              <a:t>次回</a:t>
            </a:r>
            <a:r>
              <a:rPr lang="ja-JP" altLang="en-US" dirty="0"/>
              <a:t>予告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0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Perl</a:t>
            </a:r>
            <a:r>
              <a:rPr lang="ja-JP" altLang="en-US" dirty="0" smtClean="0"/>
              <a:t>入学式 </a:t>
            </a:r>
            <a:r>
              <a:rPr lang="en-US" altLang="ja-JP" dirty="0" smtClean="0"/>
              <a:t>#2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0588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Perl</a:t>
            </a:r>
            <a:r>
              <a:rPr lang="ja-JP" altLang="en-US" dirty="0" smtClean="0"/>
              <a:t>入学式 </a:t>
            </a:r>
            <a:r>
              <a:rPr lang="en-US" altLang="ja-JP" dirty="0" smtClean="0"/>
              <a:t>#</a:t>
            </a:r>
            <a:r>
              <a:rPr lang="ja-JP" altLang="en-US" dirty="0" smtClean="0"/>
              <a:t>２からは</a:t>
            </a:r>
            <a:r>
              <a:rPr lang="en-US" altLang="ja-JP" dirty="0" smtClean="0"/>
              <a:t>, </a:t>
            </a:r>
            <a:r>
              <a:rPr lang="ja-JP" altLang="en-US" dirty="0" smtClean="0"/>
              <a:t>いよいよ</a:t>
            </a:r>
            <a:r>
              <a:rPr lang="en-US" altLang="ja-JP" dirty="0" smtClean="0"/>
              <a:t>Perl</a:t>
            </a:r>
            <a:r>
              <a:rPr lang="ja-JP" altLang="en-US" dirty="0" smtClean="0"/>
              <a:t>の書き方を学んでいきます</a:t>
            </a:r>
            <a:r>
              <a:rPr lang="en-US" altLang="ja-JP" dirty="0" smtClean="0"/>
              <a:t>.</a:t>
            </a:r>
            <a:r>
              <a:rPr lang="ja-JP" altLang="en-US" dirty="0" smtClean="0"/>
              <a:t> お楽しみに</a:t>
            </a:r>
            <a:r>
              <a:rPr lang="en-US" altLang="ja-JP" dirty="0" smtClean="0"/>
              <a:t>!?</a:t>
            </a:r>
          </a:p>
          <a:p>
            <a:pPr lvl="1"/>
            <a:r>
              <a:rPr lang="en-US" altLang="ja-JP" dirty="0" smtClean="0"/>
              <a:t>use strict; / use warnings; / use utf8;</a:t>
            </a:r>
          </a:p>
          <a:p>
            <a:pPr lvl="1"/>
            <a:r>
              <a:rPr lang="ja-JP" altLang="en-US" dirty="0" smtClean="0"/>
              <a:t>変数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演算子</a:t>
            </a:r>
            <a:r>
              <a:rPr lang="en-US" altLang="ja-JP" dirty="0" smtClean="0"/>
              <a:t>(+, -, /, *, etc…)</a:t>
            </a:r>
          </a:p>
          <a:p>
            <a:pPr lvl="1"/>
            <a:r>
              <a:rPr lang="ja-JP" altLang="en-US" dirty="0" smtClean="0"/>
              <a:t>条件分岐</a:t>
            </a:r>
            <a:r>
              <a:rPr lang="en-US" altLang="ja-JP" dirty="0" smtClean="0"/>
              <a:t>(if, else, unless)</a:t>
            </a:r>
          </a:p>
          <a:p>
            <a:endParaRPr lang="en-US" altLang="ja-JP" dirty="0"/>
          </a:p>
          <a:p>
            <a:pPr marL="0" indent="0" algn="ctr">
              <a:buNone/>
            </a:pPr>
            <a:r>
              <a:rPr lang="en-US" altLang="ja-JP" dirty="0" smtClean="0"/>
              <a:t>Perl</a:t>
            </a:r>
            <a:r>
              <a:rPr lang="ja-JP" altLang="en-US" dirty="0" smtClean="0"/>
              <a:t>入学式についての情報はこちらから</a:t>
            </a:r>
            <a:r>
              <a:rPr lang="en-US" altLang="ja-JP" dirty="0" smtClean="0"/>
              <a:t>!</a:t>
            </a:r>
          </a:p>
          <a:p>
            <a:pPr marL="0" indent="0" algn="ctr">
              <a:buNone/>
            </a:pPr>
            <a:r>
              <a:rPr lang="en-US" altLang="ja-JP"/>
              <a:t>http://www.perl-entrance.org/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113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(5)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2627784" y="4311872"/>
            <a:ext cx="19116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81809" y="431187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インストール</a:t>
            </a:r>
            <a:r>
              <a:rPr lang="ja-JP" altLang="en-US" dirty="0"/>
              <a:t>先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28" y="2685933"/>
            <a:ext cx="4790477" cy="3638095"/>
          </a:xfrm>
          <a:prstGeom prst="rect">
            <a:avLst/>
          </a:prstGeom>
        </p:spPr>
      </p:pic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5868144" y="6222779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角丸四角形吹き出し 5"/>
          <p:cNvSpPr/>
          <p:nvPr/>
        </p:nvSpPr>
        <p:spPr>
          <a:xfrm>
            <a:off x="107505" y="4472810"/>
            <a:ext cx="2592288" cy="468358"/>
          </a:xfrm>
          <a:prstGeom prst="wedgeRoundRectCallout">
            <a:avLst>
              <a:gd name="adj1" fmla="val 41241"/>
              <a:gd name="adj2" fmla="val -1611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チェックを外してもよい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6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(6)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2627784" y="4311872"/>
            <a:ext cx="19116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81809" y="431187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インストール</a:t>
            </a:r>
            <a:r>
              <a:rPr lang="ja-JP" altLang="en-US" dirty="0"/>
              <a:t>先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次へ</a:t>
            </a:r>
            <a:r>
              <a:rPr lang="en-US" altLang="ja-JP" dirty="0" smtClean="0"/>
              <a:t>(N)&gt;”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1" y="2715964"/>
            <a:ext cx="4790477" cy="363809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 flipV="1">
            <a:off x="5868144" y="6222779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61" y="2685932"/>
            <a:ext cx="4790477" cy="36380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インストール</a:t>
            </a:r>
            <a:r>
              <a:rPr lang="en-US" altLang="ja-JP" dirty="0" smtClean="0"/>
              <a:t>(7)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46569" y="1926529"/>
            <a:ext cx="8229600" cy="4389120"/>
          </a:xfrm>
        </p:spPr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続行</a:t>
            </a:r>
            <a:r>
              <a:rPr lang="en-US" altLang="ja-JP" dirty="0" smtClean="0"/>
              <a:t>(C)”</a:t>
            </a:r>
            <a:r>
              <a:rPr lang="ja-JP" altLang="en-US" dirty="0" smtClean="0"/>
              <a:t>をクリックします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5868144" y="6156280"/>
            <a:ext cx="504056" cy="20249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6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リゾート">
  <a:themeElements>
    <a:clrScheme name="リゾート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リゾート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1270</TotalTime>
  <Words>1745</Words>
  <Application>Microsoft Office PowerPoint</Application>
  <PresentationFormat>画面に合わせる (4:3)</PresentationFormat>
  <Paragraphs>273</Paragraphs>
  <Slides>67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68" baseType="lpstr">
      <vt:lpstr>リゾート</vt:lpstr>
      <vt:lpstr>Perl入学式 #1</vt:lpstr>
      <vt:lpstr>VMware</vt:lpstr>
      <vt:lpstr>インストール(1)</vt:lpstr>
      <vt:lpstr>インストール(2)</vt:lpstr>
      <vt:lpstr>インストール(3)</vt:lpstr>
      <vt:lpstr>インストール(4)</vt:lpstr>
      <vt:lpstr>インストール(5)</vt:lpstr>
      <vt:lpstr>インストール(6)</vt:lpstr>
      <vt:lpstr>インストール(7)</vt:lpstr>
      <vt:lpstr>インストール(8)</vt:lpstr>
      <vt:lpstr>インストール(9)</vt:lpstr>
      <vt:lpstr>インストール(10)</vt:lpstr>
      <vt:lpstr>Perl入学式 #1</vt:lpstr>
      <vt:lpstr>Ubuntu</vt:lpstr>
      <vt:lpstr>インストール前の確認</vt:lpstr>
      <vt:lpstr>仮想マシンの作成(1)</vt:lpstr>
      <vt:lpstr>仮想マシンの作成(2)</vt:lpstr>
      <vt:lpstr>仮想マシンの作成(3)</vt:lpstr>
      <vt:lpstr>仮想マシンの作成(4)</vt:lpstr>
      <vt:lpstr>仮想マシンの作成(5)</vt:lpstr>
      <vt:lpstr>仮想マシンの作成(6)</vt:lpstr>
      <vt:lpstr>仮想マシンの作成(7)</vt:lpstr>
      <vt:lpstr>仮想マシンの作成(8)</vt:lpstr>
      <vt:lpstr>仮想マシンの作成(9)</vt:lpstr>
      <vt:lpstr>Ubuntuのインストール(1)</vt:lpstr>
      <vt:lpstr>Ubuntuのインストール(2)</vt:lpstr>
      <vt:lpstr>Ubuntuのインストール(3)</vt:lpstr>
      <vt:lpstr>Ubuntuのインストール(4-a)</vt:lpstr>
      <vt:lpstr>Ubuntuのインストール(4-b)</vt:lpstr>
      <vt:lpstr>Ubuntuのインストール(4-c)</vt:lpstr>
      <vt:lpstr>Ubuntuのインストール(5)</vt:lpstr>
      <vt:lpstr>Ubuntuのインストール(6)</vt:lpstr>
      <vt:lpstr>Ubuntuのインストール(7)</vt:lpstr>
      <vt:lpstr>Ubuntuのインストール(8)</vt:lpstr>
      <vt:lpstr>Ubuntuのインストール(9)</vt:lpstr>
      <vt:lpstr>Ubuntuのインストール(10)</vt:lpstr>
      <vt:lpstr>Ubuntuのインストール(11)</vt:lpstr>
      <vt:lpstr>Ubuntuのインストール(12)</vt:lpstr>
      <vt:lpstr>Ubuntuのインストール(13)</vt:lpstr>
      <vt:lpstr>Ubuntuのインストール(14)</vt:lpstr>
      <vt:lpstr>Ubuntuのインストール(15)</vt:lpstr>
      <vt:lpstr>Ubuntuのインストール(16)</vt:lpstr>
      <vt:lpstr>Ubuntuのインストール(17)</vt:lpstr>
      <vt:lpstr>Ubuntuのインストール(18)</vt:lpstr>
      <vt:lpstr>Perl入学式 #1</vt:lpstr>
      <vt:lpstr>Ubuntuの起動(1)</vt:lpstr>
      <vt:lpstr>Ubuntuの起動(2)</vt:lpstr>
      <vt:lpstr>Ubuntuの起動(3)</vt:lpstr>
      <vt:lpstr>Ubuntuの起動(4)</vt:lpstr>
      <vt:lpstr>Ubuntuの起動(6)</vt:lpstr>
      <vt:lpstr>Ubuntuの起動(7)</vt:lpstr>
      <vt:lpstr>Ubuntuの終了(1)</vt:lpstr>
      <vt:lpstr>Ubuntuの終了(2)</vt:lpstr>
      <vt:lpstr>Perl入学式 #1</vt:lpstr>
      <vt:lpstr>CUI</vt:lpstr>
      <vt:lpstr>Shell</vt:lpstr>
      <vt:lpstr>Shellの起動(1)</vt:lpstr>
      <vt:lpstr>Shellの起動(2)</vt:lpstr>
      <vt:lpstr>コマンド集(1)</vt:lpstr>
      <vt:lpstr>コマンド集(2)</vt:lpstr>
      <vt:lpstr>コマンド集(3)</vt:lpstr>
      <vt:lpstr>コマンド集(4)</vt:lpstr>
      <vt:lpstr>コマンド集(5)</vt:lpstr>
      <vt:lpstr>コマンド集(6)</vt:lpstr>
      <vt:lpstr>コマンド集(7)</vt:lpstr>
      <vt:lpstr>Perl入学式 #1</vt:lpstr>
      <vt:lpstr>Perl入学式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YAPC::Asiaノススメ</dc:title>
  <dc:creator>Takayuki</dc:creator>
  <cp:lastModifiedBy>Takayuki</cp:lastModifiedBy>
  <cp:revision>75</cp:revision>
  <dcterms:created xsi:type="dcterms:W3CDTF">2011-11-22T09:09:41Z</dcterms:created>
  <dcterms:modified xsi:type="dcterms:W3CDTF">2012-02-12T07:18:13Z</dcterms:modified>
</cp:coreProperties>
</file>